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56" r:id="rId2"/>
    <p:sldId id="637" r:id="rId3"/>
    <p:sldId id="526" r:id="rId4"/>
    <p:sldId id="639" r:id="rId5"/>
    <p:sldId id="638" r:id="rId6"/>
    <p:sldId id="640" r:id="rId7"/>
    <p:sldId id="641" r:id="rId8"/>
    <p:sldId id="642" r:id="rId9"/>
    <p:sldId id="643" r:id="rId10"/>
    <p:sldId id="585" r:id="rId11"/>
    <p:sldId id="458" r:id="rId12"/>
    <p:sldId id="459" r:id="rId13"/>
    <p:sldId id="460" r:id="rId14"/>
    <p:sldId id="556" r:id="rId15"/>
    <p:sldId id="272" r:id="rId16"/>
    <p:sldId id="273" r:id="rId17"/>
    <p:sldId id="274" r:id="rId18"/>
    <p:sldId id="275" r:id="rId19"/>
    <p:sldId id="276" r:id="rId20"/>
    <p:sldId id="591" r:id="rId21"/>
    <p:sldId id="472" r:id="rId22"/>
    <p:sldId id="543" r:id="rId23"/>
    <p:sldId id="419" r:id="rId24"/>
    <p:sldId id="530" r:id="rId25"/>
    <p:sldId id="568" r:id="rId26"/>
    <p:sldId id="450" r:id="rId27"/>
    <p:sldId id="451" r:id="rId28"/>
    <p:sldId id="541" r:id="rId29"/>
    <p:sldId id="455" r:id="rId30"/>
    <p:sldId id="473" r:id="rId31"/>
    <p:sldId id="519" r:id="rId32"/>
    <p:sldId id="504" r:id="rId33"/>
    <p:sldId id="531" r:id="rId34"/>
    <p:sldId id="501" r:id="rId35"/>
    <p:sldId id="553" r:id="rId36"/>
    <p:sldId id="554" r:id="rId37"/>
    <p:sldId id="512" r:id="rId38"/>
    <p:sldId id="645" r:id="rId39"/>
    <p:sldId id="587" r:id="rId40"/>
    <p:sldId id="321" r:id="rId41"/>
    <p:sldId id="279" r:id="rId42"/>
    <p:sldId id="300" r:id="rId43"/>
    <p:sldId id="301" r:id="rId44"/>
    <p:sldId id="319" r:id="rId45"/>
    <p:sldId id="588" r:id="rId46"/>
    <p:sldId id="590" r:id="rId47"/>
    <p:sldId id="599" r:id="rId48"/>
    <p:sldId id="600" r:id="rId49"/>
    <p:sldId id="571" r:id="rId50"/>
    <p:sldId id="597" r:id="rId51"/>
    <p:sldId id="595" r:id="rId52"/>
    <p:sldId id="596" r:id="rId53"/>
    <p:sldId id="598" r:id="rId54"/>
    <p:sldId id="592" r:id="rId55"/>
    <p:sldId id="582" r:id="rId56"/>
    <p:sldId id="631" r:id="rId57"/>
    <p:sldId id="636" r:id="rId58"/>
    <p:sldId id="630" r:id="rId59"/>
    <p:sldId id="575" r:id="rId60"/>
    <p:sldId id="555" r:id="rId61"/>
    <p:sldId id="577" r:id="rId62"/>
    <p:sldId id="584" r:id="rId63"/>
    <p:sldId id="646" r:id="rId64"/>
    <p:sldId id="603" r:id="rId65"/>
    <p:sldId id="647" r:id="rId66"/>
    <p:sldId id="527" r:id="rId67"/>
    <p:sldId id="601" r:id="rId68"/>
    <p:sldId id="602" r:id="rId69"/>
    <p:sldId id="605" r:id="rId70"/>
    <p:sldId id="607" r:id="rId71"/>
    <p:sldId id="608" r:id="rId72"/>
    <p:sldId id="609" r:id="rId73"/>
    <p:sldId id="578" r:id="rId74"/>
    <p:sldId id="594" r:id="rId75"/>
    <p:sldId id="281" r:id="rId76"/>
    <p:sldId id="580" r:id="rId77"/>
    <p:sldId id="611" r:id="rId78"/>
    <p:sldId id="615" r:id="rId79"/>
    <p:sldId id="616" r:id="rId80"/>
    <p:sldId id="617" r:id="rId81"/>
    <p:sldId id="618" r:id="rId82"/>
    <p:sldId id="619" r:id="rId83"/>
    <p:sldId id="620" r:id="rId84"/>
    <p:sldId id="621" r:id="rId85"/>
    <p:sldId id="622" r:id="rId86"/>
    <p:sldId id="623" r:id="rId87"/>
    <p:sldId id="624" r:id="rId88"/>
    <p:sldId id="625" r:id="rId89"/>
    <p:sldId id="626" r:id="rId90"/>
    <p:sldId id="627" r:id="rId91"/>
    <p:sldId id="628" r:id="rId92"/>
    <p:sldId id="629" r:id="rId93"/>
    <p:sldId id="610" r:id="rId94"/>
    <p:sldId id="570" r:id="rId95"/>
    <p:sldId id="634" r:id="rId96"/>
    <p:sldId id="635" r:id="rId97"/>
    <p:sldId id="576" r:id="rId98"/>
    <p:sldId id="574" r:id="rId99"/>
    <p:sldId id="353" r:id="rId100"/>
    <p:sldId id="583" r:id="rId101"/>
    <p:sldId id="336" r:id="rId102"/>
    <p:sldId id="337" r:id="rId103"/>
    <p:sldId id="633" r:id="rId104"/>
    <p:sldId id="632" r:id="rId105"/>
    <p:sldId id="644" r:id="rId106"/>
    <p:sldId id="528" r:id="rId107"/>
    <p:sldId id="423" r:id="rId108"/>
    <p:sldId id="525" r:id="rId10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0132" autoAdjust="0"/>
  </p:normalViewPr>
  <p:slideViewPr>
    <p:cSldViewPr snapToGrid="0" snapToObjects="1">
      <p:cViewPr varScale="1">
        <p:scale>
          <a:sx n="114" d="100"/>
          <a:sy n="114" d="100"/>
        </p:scale>
        <p:origin x="1506" y="120"/>
      </p:cViewPr>
      <p:guideLst>
        <p:guide orient="horz" pos="2160"/>
        <p:guide pos="2880"/>
      </p:guideLst>
    </p:cSldViewPr>
  </p:slideViewPr>
  <p:outlineViewPr>
    <p:cViewPr>
      <p:scale>
        <a:sx n="33" d="100"/>
        <a:sy n="33" d="100"/>
      </p:scale>
      <p:origin x="0" y="-16224"/>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majorGridlines/>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45F7EE0A-F41F-3547-81F2-DC64D079F2F7}"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73A8D24-6395-B143-9246-C3BE12A39373}" type="presOf" srcId="{1BB16BA9-09F6-E44E-9281-2C85268B2D81}" destId="{1237B5A2-6C05-2040-8DBA-96B88C07936C}" srcOrd="0" destOrd="0" presId="urn:microsoft.com/office/officeart/2005/8/layout/radial6"/>
    <dgm:cxn modelId="{8BDAE836-DF28-7C42-A2B7-B4FE4FBCC98C}" type="presOf" srcId="{6F5E68B5-341C-A145-AA03-B3C1830EDEB7}" destId="{1F6DDE22-BDB2-2043-8082-9A4018BF04C0}"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D337F975-AB2E-7D47-9768-338D210B264D}" type="presOf" srcId="{4AF17925-05AE-9743-91BC-3ECF52519E56}" destId="{5132EDF4-B8FA-7649-B5AA-46BA1EE699F8}"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50E808DD-04D0-9843-9635-FE33600D0C88}" type="presOf" srcId="{5ECA0900-97DB-6949-A767-AFA67DC332D7}" destId="{04735AD4-1468-CA41-97CC-A31B674BE0B8}"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5/3/2019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83750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adapt methods from topology, we make a few assumptions on our data space namely: we consider the </a:t>
            </a:r>
            <a:r>
              <a:rPr lang="en-US" dirty="0" err="1"/>
              <a:t>arbitray</a:t>
            </a:r>
            <a:r>
              <a:rPr lang="en-US" dirty="0"/>
              <a:t> dimensional input space as a manifold, and the target outputs as smooth functions on that manifold space meaning anywhere on the manifold we can evaluate a target response value.</a:t>
            </a:r>
          </a:p>
          <a:p>
            <a:endParaRPr lang="en-US" dirty="0"/>
          </a:p>
          <a:p>
            <a:r>
              <a:rPr lang="en-US" dirty="0"/>
              <a:t>Specifically, we are going to consider a branch of differential topology called Morse theory to augment each of these three components: exploration, analysis, and synthesis.</a:t>
            </a:r>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1318746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Morse theory, we are interested in two key concepts illustrated here. So, consider the terrain on the left as a 2D manifold with height representing the function value. In the top image, we are tracking the evolution of </a:t>
            </a:r>
            <a:r>
              <a:rPr lang="en-US" dirty="0" err="1"/>
              <a:t>levelsets</a:t>
            </a:r>
            <a:r>
              <a:rPr lang="en-US" dirty="0"/>
              <a:t>. That is, when the topology of the </a:t>
            </a:r>
            <a:r>
              <a:rPr lang="en-US" dirty="0" err="1"/>
              <a:t>levelsets</a:t>
            </a:r>
            <a:r>
              <a:rPr lang="en-US" dirty="0"/>
              <a:t> changes. You see on the right image a tree view  that shows each leaf as the birth or death of a connected component of the </a:t>
            </a:r>
            <a:r>
              <a:rPr lang="en-US" dirty="0" err="1"/>
              <a:t>levelset</a:t>
            </a:r>
            <a:r>
              <a:rPr lang="en-US" dirty="0"/>
              <a:t> and branches in the tree represent splits and merges of the connected components.</a:t>
            </a:r>
          </a:p>
          <a:p>
            <a:endParaRPr lang="en-US" dirty="0"/>
          </a:p>
          <a:p>
            <a:r>
              <a:rPr lang="en-US" dirty="0"/>
              <a:t>We see the vertical position of each node in the tree represents the </a:t>
            </a:r>
            <a:r>
              <a:rPr lang="en-US" dirty="0" err="1"/>
              <a:t>isovalue</a:t>
            </a:r>
            <a:r>
              <a:rPr lang="en-US" dirty="0"/>
              <a:t> at which that event occurs. So, if we choose an </a:t>
            </a:r>
            <a:r>
              <a:rPr lang="en-US" dirty="0" err="1"/>
              <a:t>isovalue</a:t>
            </a:r>
            <a:r>
              <a:rPr lang="en-US" dirty="0"/>
              <a:t> and cut the tree, we note that each intersection with the dashed line represents a </a:t>
            </a:r>
            <a:r>
              <a:rPr lang="en-US" dirty="0" err="1"/>
              <a:t>seaparate</a:t>
            </a:r>
            <a:r>
              <a:rPr lang="en-US" dirty="0"/>
              <a:t> component of the </a:t>
            </a:r>
            <a:r>
              <a:rPr lang="en-US" dirty="0" err="1"/>
              <a:t>levelset</a:t>
            </a:r>
            <a:r>
              <a:rPr lang="en-US" dirty="0"/>
              <a:t>.</a:t>
            </a:r>
          </a:p>
          <a:p>
            <a:endParaRPr lang="en-US" dirty="0"/>
          </a:p>
          <a:p>
            <a:r>
              <a:rPr lang="en-US" dirty="0"/>
              <a:t>In the lower example, we are showing a Morse-</a:t>
            </a:r>
            <a:r>
              <a:rPr lang="en-US" dirty="0" err="1"/>
              <a:t>Smale</a:t>
            </a:r>
            <a:r>
              <a:rPr lang="en-US" dirty="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a:t>occuring</a:t>
            </a:r>
            <a:r>
              <a:rPr lang="en-US" dirty="0"/>
              <a:t> in the center of the image. Conversely, if we trace the negative gradient from any location on the orange patch, we will end up at the minimum </a:t>
            </a:r>
            <a:r>
              <a:rPr lang="en-US" dirty="0" err="1"/>
              <a:t>occuring</a:t>
            </a:r>
            <a:r>
              <a:rPr lang="en-US" dirty="0"/>
              <a:t> at the lower right of the image.</a:t>
            </a:r>
          </a:p>
        </p:txBody>
      </p:sp>
      <p:sp>
        <p:nvSpPr>
          <p:cNvPr id="4" name="Slide Number Placeholder 3"/>
          <p:cNvSpPr>
            <a:spLocks noGrp="1"/>
          </p:cNvSpPr>
          <p:nvPr>
            <p:ph type="sldNum" sz="quarter" idx="10"/>
          </p:nvPr>
        </p:nvSpPr>
        <p:spPr/>
        <p:txBody>
          <a:bodyPr/>
          <a:lstStyle/>
          <a:p>
            <a:fld id="{5C482972-E726-D742-AFF3-F6DE5AAF0653}" type="slidenum">
              <a:rPr lang="en-US" smtClean="0"/>
              <a:t>13</a:t>
            </a:fld>
            <a:endParaRPr lang="en-US"/>
          </a:p>
        </p:txBody>
      </p:sp>
    </p:spTree>
    <p:extLst>
      <p:ext uri="{BB962C8B-B14F-4D97-AF65-F5344CB8AC3E}">
        <p14:creationId xmlns:p14="http://schemas.microsoft.com/office/powerpoint/2010/main" val="610664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14</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a:p>
          <a:p>
            <a:r>
              <a:rPr lang="en-US" dirty="0"/>
              <a:t>We fit a predicting model to the obtained data.</a:t>
            </a:r>
          </a:p>
          <a:p>
            <a:endParaRPr lang="en-US" dirty="0"/>
          </a:p>
          <a:p>
            <a:r>
              <a:rPr lang="en-US" dirty="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a:p>
          <a:p>
            <a:r>
              <a:rPr lang="en-US" dirty="0"/>
              <a:t>So, of these four steps I want to focus our attention on these last two steps: namely how we score and select candidates for training.</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predicting models are probabilistic or can be made </a:t>
            </a:r>
            <a:r>
              <a:rPr lang="en-US" dirty="0" err="1"/>
              <a:t>probablistic</a:t>
            </a:r>
            <a:r>
              <a:rPr lang="en-US" dirty="0"/>
              <a:t> by methods such as </a:t>
            </a:r>
            <a:r>
              <a:rPr lang="en-US" dirty="0" err="1"/>
              <a:t>boostrap</a:t>
            </a:r>
            <a:r>
              <a:rPr lang="en-US" dirty="0"/>
              <a:t> aggregating. In this way, we can associate an uncertainty with each location in our input space.</a:t>
            </a:r>
          </a:p>
          <a:p>
            <a:endParaRPr lang="en-US" dirty="0"/>
          </a:p>
          <a:p>
            <a:r>
              <a:rPr lang="en-US" dirty="0"/>
              <a:t>Here, we consider a 1D problem fit with a probabilistic model.</a:t>
            </a:r>
          </a:p>
          <a:p>
            <a:endParaRPr lang="en-US" dirty="0"/>
          </a:p>
          <a:p>
            <a:r>
              <a:rPr lang="en-US" dirty="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a:p>
          <a:p>
            <a:r>
              <a:rPr lang="en-US" dirty="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a:p>
          <a:p>
            <a:r>
              <a:rPr lang="en-US" dirty="0"/>
              <a:t>This last method starts to get at a key component of adaptive sampling, that is can we avoid "flat" regions and instead place samples where the function is doing something more interesting.</a:t>
            </a:r>
          </a:p>
          <a:p>
            <a:endParaRPr lang="en-US" dirty="0"/>
          </a:p>
          <a:p>
            <a:r>
              <a:rPr lang="en-US" dirty="0"/>
              <a:t>In understanding this concept, we developed several scoring metrics that were more directly geared at this by exploiting the topology of the predicting model directly in order to identify areas of high persistence features, or where adding a point will likely affect the overall global topology.</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2631390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developed 3 novel scoring functions based on the Morse-</a:t>
            </a:r>
            <a:r>
              <a:rPr lang="en-US" dirty="0" err="1"/>
              <a:t>Smale</a:t>
            </a:r>
            <a:r>
              <a:rPr lang="en-US" dirty="0"/>
              <a:t> complex that attempted to capture these topological changes in different ways: by looking for which candidate globally affected the topology the most, and also by highlighting the most topologically significant candidate.</a:t>
            </a:r>
          </a:p>
          <a:p>
            <a:endParaRPr lang="en-US" dirty="0"/>
          </a:p>
          <a:p>
            <a:r>
              <a:rPr lang="en-US" dirty="0"/>
              <a:t>This work is highlighted in our 2013 IJUQ paper titled Adaptive Sampling with Topological Scores.</a:t>
            </a:r>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37</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38</a:t>
            </a:fld>
            <a:endParaRPr lang="en-US"/>
          </a:p>
        </p:txBody>
      </p:sp>
    </p:spTree>
    <p:extLst>
      <p:ext uri="{BB962C8B-B14F-4D97-AF65-F5344CB8AC3E}">
        <p14:creationId xmlns:p14="http://schemas.microsoft.com/office/powerpoint/2010/main" val="2636450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39</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49</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50</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51</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52</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3297428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53</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54</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59</a:t>
            </a:fld>
            <a:endParaRPr lang="en-US"/>
          </a:p>
        </p:txBody>
      </p:sp>
    </p:spTree>
    <p:extLst>
      <p:ext uri="{BB962C8B-B14F-4D97-AF65-F5344CB8AC3E}">
        <p14:creationId xmlns:p14="http://schemas.microsoft.com/office/powerpoint/2010/main" val="126902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60</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61</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63</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3167865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66</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73</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74</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75</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94</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95</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96</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97</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106</a:t>
            </a:fld>
            <a:endParaRPr lang="en-US"/>
          </a:p>
        </p:txBody>
      </p:sp>
    </p:spTree>
    <p:extLst>
      <p:ext uri="{BB962C8B-B14F-4D97-AF65-F5344CB8AC3E}">
        <p14:creationId xmlns:p14="http://schemas.microsoft.com/office/powerpoint/2010/main" val="1842411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with data collection. My focus on this portion of the talk will be on adaptive sampling methodologies.</a:t>
            </a:r>
          </a:p>
          <a:p>
            <a:endParaRPr lang="en-US" dirty="0"/>
          </a:p>
          <a:p>
            <a:r>
              <a:rPr lang="en-US" dirty="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a:t>sensitivty</a:t>
            </a:r>
            <a:r>
              <a:rPr lang="en-US" dirty="0"/>
              <a:t> analysis.</a:t>
            </a:r>
          </a:p>
          <a:p>
            <a:endParaRPr lang="en-US" dirty="0"/>
          </a:p>
          <a:p>
            <a:r>
              <a:rPr lang="en-US" dirty="0"/>
              <a:t>The last phase is synthesis. Here, we correct our assumptions of the data in order to build more accurate or more efficient models that we can then feed back into the pipeline for more exploration and analysis.</a:t>
            </a:r>
          </a:p>
          <a:p>
            <a:endParaRPr lang="en-US" dirty="0"/>
          </a:p>
          <a:p>
            <a:r>
              <a:rPr lang="en-US" dirty="0" err="1"/>
              <a:t>Tbe</a:t>
            </a:r>
            <a:r>
              <a:rPr lang="en-US" dirty="0"/>
              <a:t> important thing to note, is this is a feedback loop, so we can utilize our enhanced model to begin the cycle again.</a:t>
            </a:r>
          </a:p>
          <a:p>
            <a:endParaRPr lang="en-US" dirty="0"/>
          </a:p>
          <a:p>
            <a:r>
              <a:rPr lang="en-US" dirty="0"/>
              <a:t>As suggested in the opening thesis statement, my proposal is to inject topological methods into each phase of this pipeline in order to gain a better understanding of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107</a:t>
            </a:fld>
            <a:endParaRPr lang="en-US"/>
          </a:p>
        </p:txBody>
      </p:sp>
    </p:spTree>
    <p:extLst>
      <p:ext uri="{BB962C8B-B14F-4D97-AF65-F5344CB8AC3E}">
        <p14:creationId xmlns:p14="http://schemas.microsoft.com/office/powerpoint/2010/main" val="375975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108</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2023982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5/3/2019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5/3/2019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5/3/2019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5/3/2019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5/3/2019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5/3/2019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10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36.png"/><Relationship Id="rId5" Type="http://schemas.openxmlformats.org/officeDocument/2006/relationships/diagramQuickStyle" Target="../diagrams/quickStyle1.xml"/><Relationship Id="rId10" Type="http://schemas.openxmlformats.org/officeDocument/2006/relationships/image" Target="../media/image35.png"/><Relationship Id="rId4" Type="http://schemas.openxmlformats.org/officeDocument/2006/relationships/diagramLayout" Target="../diagrams/layout1.xml"/><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73.png"/><Relationship Id="rId5" Type="http://schemas.openxmlformats.org/officeDocument/2006/relationships/image" Target="../media/image41.png"/><Relationship Id="rId10" Type="http://schemas.openxmlformats.org/officeDocument/2006/relationships/image" Target="../media/image65.png"/><Relationship Id="rId4" Type="http://schemas.openxmlformats.org/officeDocument/2006/relationships/image" Target="../media/image40.png"/><Relationship Id="rId9" Type="http://schemas.openxmlformats.org/officeDocument/2006/relationships/image" Target="../media/image6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8.png"/><Relationship Id="rId7"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7.png"/><Relationship Id="rId5" Type="http://schemas.openxmlformats.org/officeDocument/2006/relationships/image" Target="../media/image90.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2.png"/><Relationship Id="rId9" Type="http://schemas.openxmlformats.org/officeDocument/2006/relationships/image" Target="../media/image95.png"/><Relationship Id="rId14" Type="http://schemas.openxmlformats.org/officeDocument/2006/relationships/image" Target="../media/image100.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a:t>Dan Maljovec</a:t>
            </a:r>
          </a:p>
          <a:p>
            <a:r>
              <a:rPr lang="en-US" dirty="0"/>
              <a:t>5/10/19</a:t>
            </a:r>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1"/>
            <a:ext cx="9144000" cy="6153149"/>
          </a:xfrm>
        </p:spPr>
        <p:txBody>
          <a:bodyPr>
            <a:normAutofit/>
          </a:bodyPr>
          <a:lstStyle/>
          <a:p>
            <a:r>
              <a:rPr lang="en-US" sz="2800" dirty="0"/>
              <a:t>17 Peer-Reviewed Publications + 1 Tech Report</a:t>
            </a:r>
          </a:p>
          <a:p>
            <a:pPr lvl="1"/>
            <a:r>
              <a:rPr lang="en-US" sz="2400" dirty="0"/>
              <a:t>7 First author papers</a:t>
            </a:r>
          </a:p>
          <a:p>
            <a:pPr lvl="1"/>
            <a:r>
              <a:rPr lang="en-US" sz="2400" dirty="0"/>
              <a:t>3 More under review (1 first author)</a:t>
            </a:r>
          </a:p>
          <a:p>
            <a:pPr marL="457200" lvl="1" indent="0">
              <a:buNone/>
            </a:pPr>
            <a:endParaRPr lang="en-US" sz="2800" dirty="0"/>
          </a:p>
          <a:p>
            <a:r>
              <a:rPr lang="en-US" sz="2800" dirty="0"/>
              <a:t>Contributed to 3 National Lab-sponsored Open Source Projects</a:t>
            </a:r>
          </a:p>
          <a:p>
            <a:endParaRPr lang="en-US" sz="2800" dirty="0"/>
          </a:p>
          <a:p>
            <a:endParaRPr lang="en-US" sz="2800" dirty="0"/>
          </a:p>
          <a:p>
            <a:r>
              <a:rPr lang="en-US" sz="28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645123" y="6004340"/>
            <a:ext cx="2258789" cy="593275"/>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6894627" y="5675052"/>
            <a:ext cx="2192671" cy="118294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2379732" y="5571965"/>
            <a:ext cx="2192268" cy="1162368"/>
            <a:chOff x="2925508" y="4328898"/>
            <a:chExt cx="2610159" cy="1383939"/>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4"/>
              <a:ext cx="2610159"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bg1"/>
                  </a:solidFill>
                </a:rPr>
                <a:t>FlatPy</a:t>
              </a:r>
              <a:endParaRPr lang="en-US"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176578" y="5480814"/>
            <a:ext cx="2130031" cy="1246461"/>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tx2"/>
                  </a:solidFill>
                </a:rPr>
                <a:t>Samply</a:t>
              </a:r>
              <a:endParaRPr lang="en-US" sz="40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6105" y="3410482"/>
            <a:ext cx="2695886" cy="116236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059" y="3647646"/>
            <a:ext cx="3233783" cy="6880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6849417" y="3468445"/>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cap="none" spc="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cap="none" spc="0"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95" name="Slide Number Placeholder 1">
            <a:extLst>
              <a:ext uri="{FF2B5EF4-FFF2-40B4-BE49-F238E27FC236}">
                <a16:creationId xmlns:a16="http://schemas.microsoft.com/office/drawing/2014/main" id="{FDB7F736-398A-49BC-9994-6FB049523629}"/>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10</a:t>
            </a:fld>
            <a:endParaRPr lang="en-US" dirty="0"/>
          </a:p>
        </p:txBody>
      </p:sp>
    </p:spTree>
    <p:extLst>
      <p:ext uri="{BB962C8B-B14F-4D97-AF65-F5344CB8AC3E}">
        <p14:creationId xmlns:p14="http://schemas.microsoft.com/office/powerpoint/2010/main" val="422449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75"/>
                                        </p:tgtEl>
                                        <p:attrNameLst>
                                          <p:attrName>style.visibility</p:attrName>
                                        </p:attrNameLst>
                                      </p:cBhvr>
                                      <p:to>
                                        <p:strVal val="visible"/>
                                      </p:to>
                                    </p:set>
                                    <p:animEffect transition="in" filter="fade">
                                      <p:cBhvr>
                                        <p:cTn id="22" dur="500"/>
                                        <p:tgtEl>
                                          <p:spTgt spid="2075"/>
                                        </p:tgtEl>
                                      </p:cBhvr>
                                    </p:animEffect>
                                  </p:childTnLst>
                                </p:cTn>
                              </p:par>
                              <p:par>
                                <p:cTn id="23" presetID="10" presetClass="entr" presetSubtype="0" fill="hold" nodeType="withEffect">
                                  <p:stCondLst>
                                    <p:cond delay="0"/>
                                  </p:stCondLst>
                                  <p:childTnLst>
                                    <p:set>
                                      <p:cBhvr>
                                        <p:cTn id="24" dur="1" fill="hold">
                                          <p:stCondLst>
                                            <p:cond delay="0"/>
                                          </p:stCondLst>
                                        </p:cTn>
                                        <p:tgtEl>
                                          <p:spTgt spid="2073"/>
                                        </p:tgtEl>
                                        <p:attrNameLst>
                                          <p:attrName>style.visibility</p:attrName>
                                        </p:attrNameLst>
                                      </p:cBhvr>
                                      <p:to>
                                        <p:strVal val="visible"/>
                                      </p:to>
                                    </p:set>
                                    <p:animEffect transition="in" filter="fade">
                                      <p:cBhvr>
                                        <p:cTn id="25" dur="500"/>
                                        <p:tgtEl>
                                          <p:spTgt spid="2073"/>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500"/>
                                        <p:tgtEl>
                                          <p:spTgt spid="11">
                                            <p:txEl>
                                              <p:pRg st="7" end="7"/>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4705350" y="3305117"/>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82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6858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0" y="16002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0" y="11430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8001000" y="685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8001000" y="1066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8001000" y="15240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2667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38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20525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0" y="2438400"/>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2133600" y="426273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6019800" y="42672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2667000" y="526226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5486400" y="5257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6172200" y="6396335"/>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2667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38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2667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4038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4038600" y="5257800"/>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101</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0" y="3429000"/>
            <a:ext cx="4572000" cy="3429000"/>
          </a:xfrm>
          <a:prstGeom prst="rect">
            <a:avLst/>
          </a:prstGeom>
          <a:noFill/>
        </p:spPr>
      </p:pic>
      <p:sp>
        <p:nvSpPr>
          <p:cNvPr id="18" name="Rectangle 17"/>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4572000" y="3429000"/>
            <a:ext cx="4572000" cy="3429000"/>
          </a:xfrm>
          <a:prstGeom prst="rect">
            <a:avLst/>
          </a:prstGeom>
          <a:noFill/>
        </p:spPr>
      </p:pic>
      <p:sp>
        <p:nvSpPr>
          <p:cNvPr id="7" name="Rectangle 6"/>
          <p:cNvSpPr/>
          <p:nvPr/>
        </p:nvSpPr>
        <p:spPr>
          <a:xfrm>
            <a:off x="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5029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102</a:t>
            </a:fld>
            <a:endParaRPr lang="en-US"/>
          </a:p>
        </p:txBody>
      </p:sp>
      <p:sp>
        <p:nvSpPr>
          <p:cNvPr id="21" name="Rectangle 20"/>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3352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143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52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7848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76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562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90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600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0" y="2092257"/>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103</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457200"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2766854"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457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2766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457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2766854"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457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2766854" y="5418987"/>
            <a:ext cx="2040945" cy="1369774"/>
          </a:xfrm>
          <a:prstGeom prst="rect">
            <a:avLst/>
          </a:prstGeom>
        </p:spPr>
      </p:pic>
    </p:spTree>
    <p:extLst>
      <p:ext uri="{BB962C8B-B14F-4D97-AF65-F5344CB8AC3E}">
        <p14:creationId xmlns:p14="http://schemas.microsoft.com/office/powerpoint/2010/main" val="301996912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104</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443031"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2753196"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443031"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2753196"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2753196"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443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443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2753196" y="5492443"/>
            <a:ext cx="2040945" cy="1377089"/>
          </a:xfrm>
          <a:prstGeom prst="rect">
            <a:avLst/>
          </a:prstGeom>
        </p:spPr>
      </p:pic>
    </p:spTree>
    <p:extLst>
      <p:ext uri="{BB962C8B-B14F-4D97-AF65-F5344CB8AC3E}">
        <p14:creationId xmlns:p14="http://schemas.microsoft.com/office/powerpoint/2010/main" val="11409178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105</a:t>
            </a:fld>
            <a:endParaRPr lang="en-US"/>
          </a:p>
        </p:txBody>
      </p:sp>
    </p:spTree>
    <p:extLst>
      <p:ext uri="{BB962C8B-B14F-4D97-AF65-F5344CB8AC3E}">
        <p14:creationId xmlns:p14="http://schemas.microsoft.com/office/powerpoint/2010/main" val="2352457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FA814D-C33E-41C3-9E9C-629A2AFEAA45}"/>
              </a:ext>
            </a:extLst>
          </p:cNvPr>
          <p:cNvSpPr/>
          <p:nvPr/>
        </p:nvSpPr>
        <p:spPr>
          <a:xfrm>
            <a:off x="0" y="704851"/>
            <a:ext cx="9144000" cy="658368"/>
          </a:xfrm>
          <a:prstGeom prst="rect">
            <a:avLst/>
          </a:prstGeom>
          <a:solidFill>
            <a:schemeClr val="tx2">
              <a:lumMod val="40000"/>
              <a:lumOff val="6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5" name="Rectangle 4"/>
          <p:cNvSpPr/>
          <p:nvPr/>
        </p:nvSpPr>
        <p:spPr>
          <a:xfrm>
            <a:off x="0" y="6469156"/>
            <a:ext cx="9144000" cy="388843"/>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6107391"/>
            <a:ext cx="9144000" cy="361765"/>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5402540"/>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4775009"/>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3548344"/>
            <a:ext cx="9144000" cy="265176"/>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Contributions: Publications</a:t>
            </a:r>
          </a:p>
        </p:txBody>
      </p:sp>
      <p:sp>
        <p:nvSpPr>
          <p:cNvPr id="3" name="Slide Number Placeholder 2"/>
          <p:cNvSpPr>
            <a:spLocks noGrp="1"/>
          </p:cNvSpPr>
          <p:nvPr>
            <p:ph type="sldNum" sz="quarter" idx="12"/>
          </p:nvPr>
        </p:nvSpPr>
        <p:spPr>
          <a:xfrm>
            <a:off x="6553200" y="6485698"/>
            <a:ext cx="2133600" cy="235777"/>
          </a:xfrm>
        </p:spPr>
        <p:txBody>
          <a:bodyPr/>
          <a:lstStyle/>
          <a:p>
            <a:fld id="{0C9D9FE6-5D08-3B48-9104-2B1B3E27A71F}" type="slidenum">
              <a:rPr lang="en-US" smtClean="0"/>
              <a:t>106</a:t>
            </a:fld>
            <a:endParaRPr lang="en-US"/>
          </a:p>
        </p:txBody>
      </p:sp>
      <p:sp>
        <p:nvSpPr>
          <p:cNvPr id="4" name="Rectangle 3"/>
          <p:cNvSpPr/>
          <p:nvPr/>
        </p:nvSpPr>
        <p:spPr>
          <a:xfrm>
            <a:off x="0" y="704851"/>
            <a:ext cx="9144000" cy="6247864"/>
          </a:xfrm>
          <a:prstGeom prst="rect">
            <a:avLst/>
          </a:prstGeom>
        </p:spPr>
        <p:txBody>
          <a:bodyPr wrap="square">
            <a:spAutoFit/>
          </a:bodyPr>
          <a:lstStyle/>
          <a:p>
            <a:pPr marL="460375" indent="-460375"/>
            <a:r>
              <a:rPr lang="en-US" sz="800" dirty="0"/>
              <a:t>On the Applicability of Proximity Graphs for Multidimensional Data Analysis</a:t>
            </a:r>
          </a:p>
          <a:p>
            <a:pPr marL="460375" indent="-460375"/>
            <a:r>
              <a:rPr lang="en-US" sz="800" dirty="0"/>
              <a:t>	</a:t>
            </a:r>
            <a:r>
              <a:rPr lang="en-US" sz="800" b="1" dirty="0">
                <a:solidFill>
                  <a:schemeClr val="accent2">
                    <a:lumMod val="75000"/>
                  </a:schemeClr>
                </a:solidFill>
              </a:rPr>
              <a:t> Dan Maljovec</a:t>
            </a:r>
            <a:r>
              <a:rPr lang="en-US" sz="800" dirty="0"/>
              <a:t>, Di Wang, Peer-Timo Bremer, and Valerio </a:t>
            </a:r>
            <a:r>
              <a:rPr lang="en-US" sz="800" dirty="0" err="1"/>
              <a:t>Pascucci</a:t>
            </a:r>
            <a:r>
              <a:rPr lang="en-US" sz="800" dirty="0"/>
              <a:t> (under review </a:t>
            </a:r>
            <a:r>
              <a:rPr lang="en-US" sz="800" dirty="0" err="1"/>
              <a:t>SciVis</a:t>
            </a:r>
            <a:r>
              <a:rPr lang="en-US" sz="800" dirty="0"/>
              <a:t> 2019).</a:t>
            </a:r>
          </a:p>
          <a:p>
            <a:pPr marL="460375" indent="-460375"/>
            <a:r>
              <a:rPr lang="en-US" sz="800" dirty="0"/>
              <a:t>Scalable Topological Data Analysis and Visualization for Evaluating Data-Driven Models in Scientific Applications</a:t>
            </a:r>
          </a:p>
          <a:p>
            <a:pPr marL="460375" indent="-460375"/>
            <a:r>
              <a:rPr lang="en-US" sz="800" dirty="0"/>
              <a:t>	</a:t>
            </a:r>
            <a:r>
              <a:rPr lang="en-US" sz="800" dirty="0" err="1"/>
              <a:t>Shusen</a:t>
            </a:r>
            <a:r>
              <a:rPr lang="en-US" sz="800" dirty="0"/>
              <a:t> Liu, Di Wang, </a:t>
            </a:r>
            <a:r>
              <a:rPr lang="en-US" sz="800" b="1" dirty="0">
                <a:solidFill>
                  <a:schemeClr val="accent2">
                    <a:lumMod val="75000"/>
                  </a:schemeClr>
                </a:solidFill>
              </a:rPr>
              <a:t>Dan Maljovec</a:t>
            </a:r>
            <a:r>
              <a:rPr lang="en-US" sz="800" dirty="0"/>
              <a:t>, </a:t>
            </a:r>
            <a:r>
              <a:rPr lang="en-US" sz="800" dirty="0" err="1"/>
              <a:t>Rushil</a:t>
            </a:r>
            <a:r>
              <a:rPr lang="en-US" sz="800" dirty="0"/>
              <a:t> Anirudh, Jayaraman Thiagarajan, Sam Jacobs, Brian Van Essen, David </a:t>
            </a:r>
            <a:r>
              <a:rPr lang="en-US" sz="800" dirty="0" err="1"/>
              <a:t>Hysom</a:t>
            </a:r>
            <a:r>
              <a:rPr lang="en-US" sz="800" dirty="0"/>
              <a:t>, Jae-Seung </a:t>
            </a:r>
            <a:r>
              <a:rPr lang="en-US" sz="800" dirty="0" err="1"/>
              <a:t>Yeom</a:t>
            </a:r>
            <a:r>
              <a:rPr lang="en-US" sz="800" dirty="0"/>
              <a:t>, Jim </a:t>
            </a:r>
            <a:r>
              <a:rPr lang="en-US" sz="800" dirty="0" err="1"/>
              <a:t>Gaffney,J</a:t>
            </a:r>
            <a:r>
              <a:rPr lang="en-US" sz="800" dirty="0"/>
              <a:t>. Luc Peterson, Peter Robinson, Harsh Bhatia, Valerio </a:t>
            </a:r>
            <a:r>
              <a:rPr lang="en-US" sz="800" dirty="0" err="1"/>
              <a:t>Pascucci</a:t>
            </a:r>
            <a:r>
              <a:rPr lang="en-US" sz="800" dirty="0"/>
              <a:t>, Brian Spears, and Peer-Timo Bremer (under review VAST 2019).</a:t>
            </a:r>
          </a:p>
          <a:p>
            <a:pPr marL="460375" indent="-460375"/>
            <a:r>
              <a:rPr lang="en-US" sz="800" dirty="0" err="1"/>
              <a:t>SpotSDC</a:t>
            </a:r>
            <a:r>
              <a:rPr lang="en-US" sz="800" dirty="0"/>
              <a:t>: Revealing the Impact of Silent Data Corruption</a:t>
            </a:r>
          </a:p>
          <a:p>
            <a:pPr marL="460375" indent="-460375"/>
            <a:r>
              <a:rPr lang="en-US" sz="800" dirty="0"/>
              <a:t>	</a:t>
            </a:r>
            <a:r>
              <a:rPr lang="en-US" sz="800" dirty="0" err="1"/>
              <a:t>Zhimin</a:t>
            </a:r>
            <a:r>
              <a:rPr lang="en-US" sz="800" dirty="0"/>
              <a:t> Li, Harshita Menon, </a:t>
            </a:r>
            <a:r>
              <a:rPr lang="en-US" sz="800" b="1" dirty="0">
                <a:solidFill>
                  <a:schemeClr val="accent2">
                    <a:lumMod val="75000"/>
                  </a:schemeClr>
                </a:solidFill>
              </a:rPr>
              <a:t>Dan Maljovec</a:t>
            </a:r>
            <a:r>
              <a:rPr lang="en-US" sz="800" dirty="0"/>
              <a:t>, </a:t>
            </a:r>
            <a:r>
              <a:rPr lang="en-US" sz="800" dirty="0" err="1"/>
              <a:t>Yarden</a:t>
            </a:r>
            <a:r>
              <a:rPr lang="en-US" sz="800" dirty="0"/>
              <a:t> </a:t>
            </a:r>
            <a:r>
              <a:rPr lang="en-US" sz="800" dirty="0" err="1"/>
              <a:t>Livnat</a:t>
            </a:r>
            <a:r>
              <a:rPr lang="en-US" sz="800" dirty="0"/>
              <a:t>, </a:t>
            </a:r>
            <a:r>
              <a:rPr lang="en-US" sz="800" dirty="0" err="1"/>
              <a:t>Shusen</a:t>
            </a:r>
            <a:r>
              <a:rPr lang="en-US" sz="800" dirty="0"/>
              <a:t> Liu, Peer-Timo Bremer, Kathryn </a:t>
            </a:r>
            <a:r>
              <a:rPr lang="en-US" sz="800" dirty="0" err="1"/>
              <a:t>Mohror</a:t>
            </a:r>
            <a:r>
              <a:rPr lang="en-US" sz="800" dirty="0"/>
              <a:t>, and Valerio </a:t>
            </a:r>
            <a:r>
              <a:rPr lang="en-US" sz="800" dirty="0" err="1"/>
              <a:t>Pascucci</a:t>
            </a:r>
            <a:r>
              <a:rPr lang="en-US" sz="800" dirty="0"/>
              <a:t> (under review VAST 2019).</a:t>
            </a:r>
          </a:p>
          <a:p>
            <a:pPr marL="460375" indent="-460375"/>
            <a:r>
              <a:rPr lang="en-US" sz="800" dirty="0"/>
              <a:t>Reduced Order Model and PRA: A Multi-Unit Perspective</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 Andrea Alfonsi. ANS Winter Meeting 2018.</a:t>
            </a:r>
          </a:p>
          <a:p>
            <a:pPr marL="460375" indent="-460375"/>
            <a:r>
              <a:rPr lang="en-US" sz="800" dirty="0"/>
              <a:t>Integration of Fault-Trees and Event-Trees into Dynamic PRA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a:t>
            </a:r>
            <a:r>
              <a:rPr lang="en-US" sz="800" dirty="0" err="1"/>
              <a:t>Congjian</a:t>
            </a:r>
            <a:r>
              <a:rPr lang="en-US" sz="800" dirty="0"/>
              <a:t> Wang, </a:t>
            </a:r>
            <a:r>
              <a:rPr lang="en-US" sz="800" dirty="0" err="1"/>
              <a:t>Zhegang</a:t>
            </a:r>
            <a:r>
              <a:rPr lang="en-US" sz="800" dirty="0"/>
              <a:t> Ma, Carlo </a:t>
            </a:r>
            <a:r>
              <a:rPr lang="en-US" sz="800" dirty="0" err="1"/>
              <a:t>Parisi</a:t>
            </a:r>
            <a:r>
              <a:rPr lang="en-US" sz="800" dirty="0"/>
              <a:t>, and Curtis Smith. Proceedings of ANS Summer Meeting, Philadelphia 2018.</a:t>
            </a:r>
          </a:p>
          <a:p>
            <a:pPr marL="460375" indent="-460375"/>
            <a:r>
              <a:rPr lang="en-US" sz="800" dirty="0"/>
              <a:t>Mining Data in a Dynamic PRA Framework</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Carlo </a:t>
            </a:r>
            <a:r>
              <a:rPr lang="en-US" sz="800" dirty="0" err="1"/>
              <a:t>Parisi</a:t>
            </a:r>
            <a:r>
              <a:rPr lang="en-US" sz="800" dirty="0"/>
              <a:t>, Paul Talbot, Joshua </a:t>
            </a:r>
            <a:r>
              <a:rPr lang="en-US" sz="800" dirty="0" err="1"/>
              <a:t>Cogliati</a:t>
            </a:r>
            <a:r>
              <a:rPr lang="en-US" sz="800" dirty="0"/>
              <a:t>, Curtis Smith, and Cristian </a:t>
            </a:r>
            <a:r>
              <a:rPr lang="en-US" sz="800" dirty="0" err="1"/>
              <a:t>Rabiti</a:t>
            </a:r>
            <a:r>
              <a:rPr lang="en-US" sz="800" dirty="0"/>
              <a:t>. Progress in Nuclear Energy, Volume 108, Pages 99-110, 2018.</a:t>
            </a:r>
          </a:p>
          <a:p>
            <a:pPr marL="460375" indent="-460375"/>
            <a:r>
              <a:rPr lang="en-US" sz="800" dirty="0"/>
              <a:t>Analysis of Time Dependent Data and PRA</a:t>
            </a:r>
          </a:p>
          <a:p>
            <a:pPr marL="917575" lvl="1" indent="-460375"/>
            <a:r>
              <a:rPr lang="en-US" sz="800" dirty="0"/>
              <a:t>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Claudia </a:t>
            </a:r>
            <a:r>
              <a:rPr lang="en-US" sz="800" dirty="0" err="1"/>
              <a:t>Picoco</a:t>
            </a:r>
            <a:r>
              <a:rPr lang="en-US" sz="800" dirty="0"/>
              <a:t>, Curtis Smith, and Cristian </a:t>
            </a:r>
            <a:r>
              <a:rPr lang="en-US" sz="800" dirty="0" err="1"/>
              <a:t>Rabiti</a:t>
            </a:r>
            <a:r>
              <a:rPr lang="en-US" sz="800" dirty="0"/>
              <a:t>. ANS Winter Meeting 2017.</a:t>
            </a:r>
          </a:p>
          <a:p>
            <a:pPr marL="460375" indent="-460375"/>
            <a:r>
              <a:rPr lang="en-US" sz="800" dirty="0"/>
              <a:t>High-Dimensionality Reduction for Multi-physics Application Under the RAVEN Framework</a:t>
            </a:r>
          </a:p>
          <a:p>
            <a:pPr marL="460375" indent="-460375"/>
            <a:r>
              <a:rPr lang="en-US" sz="800" dirty="0"/>
              <a:t>	</a:t>
            </a:r>
            <a:r>
              <a:rPr lang="en-US" sz="800" dirty="0" err="1"/>
              <a:t>Congjian</a:t>
            </a:r>
            <a:r>
              <a:rPr lang="en-US" sz="800" dirty="0"/>
              <a:t> Wang, Paul Talbot, Cristian </a:t>
            </a:r>
            <a:r>
              <a:rPr lang="en-US" sz="800" dirty="0" err="1"/>
              <a:t>Rabiti</a:t>
            </a:r>
            <a:r>
              <a:rPr lang="en-US" sz="800" dirty="0"/>
              <a:t>, Andrea Alfonsi, Diego </a:t>
            </a:r>
            <a:r>
              <a:rPr lang="en-US" sz="800" dirty="0" err="1"/>
              <a:t>Mandelli</a:t>
            </a:r>
            <a:r>
              <a:rPr lang="en-US" sz="800" dirty="0"/>
              <a:t>, Joshua </a:t>
            </a:r>
            <a:r>
              <a:rPr lang="en-US" sz="800" dirty="0" err="1"/>
              <a:t>Cogliati</a:t>
            </a:r>
            <a:r>
              <a:rPr lang="en-US" sz="800" dirty="0"/>
              <a:t>, </a:t>
            </a:r>
            <a:r>
              <a:rPr lang="en-US" sz="800" b="1" dirty="0">
                <a:solidFill>
                  <a:schemeClr val="accent2">
                    <a:lumMod val="75000"/>
                  </a:schemeClr>
                </a:solidFill>
              </a:rPr>
              <a:t>Dan Maljovec</a:t>
            </a:r>
            <a:r>
              <a:rPr lang="en-US" sz="800" dirty="0"/>
              <a:t>, and Robert Kinoshita. ANS Winter Meeting 2017.</a:t>
            </a:r>
          </a:p>
          <a:p>
            <a:pPr marL="460375" indent="-460375"/>
            <a:r>
              <a:rPr lang="en-US" sz="800" dirty="0"/>
              <a:t>An Overview of Methods to Analyze Dynamic PRA Data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Carlo </a:t>
            </a:r>
            <a:r>
              <a:rPr lang="en-US" sz="800" dirty="0" err="1"/>
              <a:t>Parisi</a:t>
            </a:r>
            <a:r>
              <a:rPr lang="en-US" sz="800" dirty="0"/>
              <a:t>, Andrea Alfonsi, Curtis Smith, Cristian </a:t>
            </a:r>
            <a:r>
              <a:rPr lang="en-US" sz="800" dirty="0" err="1"/>
              <a:t>Rabiti</a:t>
            </a:r>
            <a:r>
              <a:rPr lang="en-US" sz="800" dirty="0"/>
              <a:t>. ESREL Conference 2017.</a:t>
            </a:r>
          </a:p>
          <a:p>
            <a:pPr marL="460375" indent="-460375"/>
            <a:r>
              <a:rPr lang="en-US" sz="800" dirty="0"/>
              <a:t>Dynamic PRA of a Multi-Unit Plant</a:t>
            </a:r>
          </a:p>
          <a:p>
            <a:pPr marL="460375" indent="-460375"/>
            <a:r>
              <a:rPr lang="en-US" sz="800" dirty="0"/>
              <a:t>	Diego </a:t>
            </a:r>
            <a:r>
              <a:rPr lang="en-US" sz="800" dirty="0" err="1"/>
              <a:t>Mandelli</a:t>
            </a:r>
            <a:r>
              <a:rPr lang="en-US" sz="800" dirty="0"/>
              <a:t>, Carlo </a:t>
            </a:r>
            <a:r>
              <a:rPr lang="en-US" sz="800" dirty="0" err="1"/>
              <a:t>Parisi</a:t>
            </a:r>
            <a:r>
              <a:rPr lang="en-US" sz="800" dirty="0"/>
              <a:t>, Andrea Alfonsi, </a:t>
            </a:r>
            <a:r>
              <a:rPr lang="en-US" sz="800" b="1" dirty="0">
                <a:solidFill>
                  <a:schemeClr val="accent2">
                    <a:lumMod val="75000"/>
                  </a:schemeClr>
                </a:solidFill>
              </a:rPr>
              <a:t>Dan Maljovec</a:t>
            </a:r>
            <a:r>
              <a:rPr lang="en-US" sz="800" dirty="0"/>
              <a:t>, Shawn St. Germain, Ronald Boring, Sarah Ewing, Curtis Smith, Cristian </a:t>
            </a:r>
            <a:r>
              <a:rPr lang="en-US" sz="800" dirty="0" err="1"/>
              <a:t>Rabiti</a:t>
            </a:r>
            <a:r>
              <a:rPr lang="en-US" sz="800" dirty="0"/>
              <a:t>. Probabilistic Safety Assessment (PSA) Conference 2017</a:t>
            </a:r>
          </a:p>
          <a:p>
            <a:pPr marL="460375" indent="-460375"/>
            <a:r>
              <a:rPr lang="en-US" sz="800" dirty="0"/>
              <a:t>An Overview of Reduced Order Modeling Techniques for Safety Applications</a:t>
            </a:r>
          </a:p>
          <a:p>
            <a:pPr marL="460375" indent="-460375"/>
            <a:r>
              <a:rPr lang="en-US" sz="800" dirty="0"/>
              <a:t>	Diego </a:t>
            </a:r>
            <a:r>
              <a:rPr lang="en-US" sz="800" dirty="0" err="1"/>
              <a:t>Mandelli</a:t>
            </a:r>
            <a:r>
              <a:rPr lang="en-US" sz="800" dirty="0"/>
              <a:t>, Andrea Alfonsi, Paul Talbot, </a:t>
            </a:r>
            <a:r>
              <a:rPr lang="en-US" sz="800" dirty="0" err="1"/>
              <a:t>Congjian</a:t>
            </a:r>
            <a:r>
              <a:rPr lang="en-US" sz="800" dirty="0"/>
              <a:t> Wang, Dan Maljovec, Curtis Smith, Cristian </a:t>
            </a:r>
            <a:r>
              <a:rPr lang="en-US" sz="800" dirty="0" err="1"/>
              <a:t>Rabiti</a:t>
            </a:r>
            <a:r>
              <a:rPr lang="en-US" sz="800" dirty="0"/>
              <a:t>. ESREL Conference 2017.</a:t>
            </a:r>
          </a:p>
          <a:p>
            <a:pPr marL="460375" indent="-460375"/>
            <a:r>
              <a:rPr lang="en-US" sz="800" dirty="0"/>
              <a:t>Rethinking Sensitivity Analysis of Nuclear Simulations with Topology. </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Paul Rosen, Andrea </a:t>
            </a:r>
            <a:r>
              <a:rPr lang="en-US" sz="800" dirty="0" err="1"/>
              <a:t>Alfonsi</a:t>
            </a:r>
            <a:r>
              <a:rPr lang="en-US" sz="800" dirty="0"/>
              <a:t>, Giovanni </a:t>
            </a:r>
            <a:r>
              <a:rPr lang="en-US" sz="800" dirty="0" err="1"/>
              <a:t>Pastore</a:t>
            </a:r>
            <a:r>
              <a:rPr lang="en-US" sz="800" dirty="0"/>
              <a:t>, Cristian </a:t>
            </a:r>
            <a:r>
              <a:rPr lang="en-US" sz="800" dirty="0" err="1"/>
              <a:t>Rabiti</a:t>
            </a:r>
            <a:r>
              <a:rPr lang="en-US" sz="800" dirty="0"/>
              <a:t>, and Valerio </a:t>
            </a:r>
            <a:r>
              <a:rPr lang="en-US" sz="800" dirty="0" err="1"/>
              <a:t>Pascucci</a:t>
            </a:r>
            <a:r>
              <a:rPr lang="en-US" sz="800" dirty="0"/>
              <a:t>. Proceedings of IEEE Pacific Visualization (</a:t>
            </a:r>
            <a:r>
              <a:rPr lang="en-US" sz="800" dirty="0" err="1"/>
              <a:t>PacificVis</a:t>
            </a:r>
            <a:r>
              <a:rPr lang="en-US" sz="800" dirty="0"/>
              <a:t>), 2016.</a:t>
            </a:r>
          </a:p>
          <a:p>
            <a:pPr marL="460375" indent="-460375"/>
            <a:r>
              <a:rPr lang="en-US" sz="800" dirty="0"/>
              <a:t>Visualizing High-Dimensional Data: Advances in the Past Decade.</a:t>
            </a:r>
          </a:p>
          <a:p>
            <a:pPr marL="460375" indent="-460375"/>
            <a:r>
              <a:rPr lang="en-US" sz="800" dirty="0"/>
              <a:t>	*</a:t>
            </a:r>
            <a:r>
              <a:rPr lang="en-US" sz="800" dirty="0" err="1"/>
              <a:t>Shusen</a:t>
            </a:r>
            <a:r>
              <a:rPr lang="en-US" sz="800" dirty="0"/>
              <a:t> Liu, *</a:t>
            </a:r>
            <a:r>
              <a:rPr lang="en-US" sz="800" b="1" dirty="0">
                <a:solidFill>
                  <a:schemeClr val="accent2">
                    <a:lumMod val="75000"/>
                  </a:schemeClr>
                </a:solidFill>
              </a:rPr>
              <a:t>Dan Maljovec</a:t>
            </a:r>
            <a:r>
              <a:rPr lang="en-US" sz="800" dirty="0"/>
              <a:t>, Bei Wang, Peer-Timo Bremer, and Valerio </a:t>
            </a:r>
            <a:r>
              <a:rPr lang="en-US" sz="800" dirty="0" err="1"/>
              <a:t>Pascucci</a:t>
            </a:r>
            <a:r>
              <a:rPr lang="en-US" sz="800" dirty="0"/>
              <a:t>. </a:t>
            </a:r>
            <a:r>
              <a:rPr lang="en-US" sz="800" dirty="0" err="1"/>
              <a:t>Eurographics</a:t>
            </a:r>
            <a:r>
              <a:rPr lang="en-US" sz="800" dirty="0"/>
              <a:t> Conference on Visualization (</a:t>
            </a:r>
            <a:r>
              <a:rPr lang="en-US" sz="800" dirty="0" err="1"/>
              <a:t>EuroVis</a:t>
            </a:r>
            <a:r>
              <a:rPr lang="en-US" sz="800" dirty="0"/>
              <a:t>), STAR - State of the Art Report, 2015.</a:t>
            </a:r>
          </a:p>
          <a:p>
            <a:pPr marL="460375" indent="-460375"/>
            <a:r>
              <a:rPr lang="en-US" sz="800" dirty="0"/>
              <a:t>	*Joint First Authors</a:t>
            </a:r>
          </a:p>
          <a:p>
            <a:pPr marL="460375" indent="-460375"/>
            <a:r>
              <a:rPr lang="en-US" sz="800" dirty="0"/>
              <a:t>ND</a:t>
            </a:r>
            <a:r>
              <a:rPr lang="en-US" sz="800" baseline="30000" dirty="0"/>
              <a:t>2</a:t>
            </a:r>
            <a:r>
              <a:rPr lang="en-US" sz="800" dirty="0"/>
              <a:t>AV: N-Dimensional Data Analysis and Visualization - Analysis for the National Ignition Campaign.</a:t>
            </a:r>
          </a:p>
          <a:p>
            <a:pPr marL="460375" indent="-460375"/>
            <a:r>
              <a:rPr lang="en-US" sz="800" dirty="0"/>
              <a:t>	Peer-</a:t>
            </a:r>
            <a:r>
              <a:rPr lang="en-US" sz="800" dirty="0" err="1"/>
              <a:t>Timo</a:t>
            </a:r>
            <a:r>
              <a:rPr lang="en-US" sz="800" dirty="0"/>
              <a:t> Bremer, </a:t>
            </a: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a:t>
            </a:r>
            <a:r>
              <a:rPr lang="en-US" sz="800" dirty="0" err="1"/>
              <a:t>Bei</a:t>
            </a:r>
            <a:r>
              <a:rPr lang="en-US" sz="800" dirty="0"/>
              <a:t> Wang, Jim Gaffney, Brian Spears, and Valerio </a:t>
            </a:r>
            <a:r>
              <a:rPr lang="en-US" sz="800" dirty="0" err="1"/>
              <a:t>Pascucci</a:t>
            </a:r>
            <a:r>
              <a:rPr lang="en-US" sz="800" dirty="0"/>
              <a:t>. Computing and Visualization in Science, 17(1), Pages 1-18, 2015.</a:t>
            </a:r>
          </a:p>
          <a:p>
            <a:pPr marL="460375" indent="-460375"/>
            <a:r>
              <a:rPr lang="en-US" sz="800" dirty="0"/>
              <a:t>Analyzing Simulation-Based PRA Data Through Clustering: a BWR Station Blackout Case Study.</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Shusen</a:t>
            </a:r>
            <a:r>
              <a:rPr lang="en-US" sz="800" dirty="0"/>
              <a:t> Liu,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Diego </a:t>
            </a:r>
            <a:r>
              <a:rPr lang="en-US" sz="800" dirty="0" err="1"/>
              <a:t>Mandelli</a:t>
            </a:r>
            <a:r>
              <a:rPr lang="en-US" sz="800" dirty="0"/>
              <a:t> and Curtis Smith. Probabilistic Safety Assessment &amp; Management conference (PSAM), 2014.  Extended Journal version: Reliability Engineering &amp; System Safety (RESS), 2015.</a:t>
            </a:r>
          </a:p>
          <a:p>
            <a:pPr marL="460375" indent="-460375"/>
            <a:r>
              <a:rPr lang="en-US" sz="800" dirty="0"/>
              <a:t>Topology-Based Active Learning.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John Moeller, and Valerio </a:t>
            </a:r>
            <a:r>
              <a:rPr lang="en-US" sz="800" dirty="0" err="1"/>
              <a:t>Pascucci</a:t>
            </a:r>
            <a:br>
              <a:rPr lang="en-US" sz="800" dirty="0"/>
            </a:br>
            <a:r>
              <a:rPr lang="en-US" sz="800" dirty="0"/>
              <a:t>SCI Technical Report UUSCI-2014-00, 2014.</a:t>
            </a:r>
          </a:p>
          <a:p>
            <a:pPr marL="460375" indent="-460375"/>
            <a:r>
              <a:rPr lang="en-US" sz="800" dirty="0"/>
              <a:t>Analyzing Dynamic Probabilistic Risk Assessment Data through Clustering.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dirty="0"/>
              <a:t>Adaptive Sampling Algorithms for Probabilistic Risk Assessment of Nuclear Simulations.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b="1" i="1" dirty="0"/>
              <a:t>	*First Runner-up for Best Student Paper Award</a:t>
            </a:r>
            <a:endParaRPr lang="en-US" sz="800" dirty="0"/>
          </a:p>
          <a:p>
            <a:pPr marL="460375" indent="-460375"/>
            <a:r>
              <a:rPr lang="en-US" sz="800" dirty="0"/>
              <a:t>Exploration of High-Dimensional Scalar Function for Nuclear Reactor Safety Analysis and Visualization.</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Michael </a:t>
            </a:r>
            <a:r>
              <a:rPr lang="en-US" sz="800" dirty="0" err="1"/>
              <a:t>Pernice</a:t>
            </a:r>
            <a:r>
              <a:rPr lang="en-US" sz="800" dirty="0"/>
              <a:t>, Diego </a:t>
            </a:r>
            <a:r>
              <a:rPr lang="en-US" sz="800" dirty="0" err="1"/>
              <a:t>Mandelli</a:t>
            </a:r>
            <a:r>
              <a:rPr lang="en-US" sz="800" dirty="0"/>
              <a:t>, and Robert </a:t>
            </a:r>
            <a:r>
              <a:rPr lang="en-US" sz="800" dirty="0" err="1"/>
              <a:t>Nourgaliev</a:t>
            </a:r>
            <a:r>
              <a:rPr lang="en-US" sz="800" dirty="0"/>
              <a:t>, in Proceeding of M&amp;C 2013 International Topical Meeting on Mathematics and Computation, CD-ROM, American Nuclear Society, LaGrange Park, IL, 2013.</a:t>
            </a:r>
          </a:p>
          <a:p>
            <a:pPr marL="460375" indent="-460375"/>
            <a:r>
              <a:rPr lang="en-US" sz="800" dirty="0"/>
              <a:t>A Comparative Study of Morse Complex Approximation Using Different Neighborhood Graphs. </a:t>
            </a:r>
            <a:br>
              <a:rPr lang="en-US" sz="800" dirty="0"/>
            </a:b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Peter Lindstrom, Peer-</a:t>
            </a:r>
            <a:r>
              <a:rPr lang="en-US" sz="800" dirty="0" err="1"/>
              <a:t>Timo</a:t>
            </a:r>
            <a:r>
              <a:rPr lang="en-US" sz="800" dirty="0"/>
              <a:t> Bremer, </a:t>
            </a:r>
            <a:r>
              <a:rPr lang="en-US" sz="800" dirty="0" err="1"/>
              <a:t>Bei</a:t>
            </a:r>
            <a:r>
              <a:rPr lang="en-US" sz="800" dirty="0"/>
              <a:t> Wang, Carlos Correa, and Valerio </a:t>
            </a:r>
            <a:r>
              <a:rPr lang="en-US" sz="800" dirty="0" err="1"/>
              <a:t>Pascucci</a:t>
            </a:r>
            <a:r>
              <a:rPr lang="en-US" sz="800" dirty="0"/>
              <a:t>. </a:t>
            </a:r>
            <a:br>
              <a:rPr lang="en-US" sz="800" dirty="0"/>
            </a:br>
            <a:r>
              <a:rPr lang="en-US" sz="800" i="1" dirty="0"/>
              <a:t>Topology-Based Methods in Visualization (</a:t>
            </a:r>
            <a:r>
              <a:rPr lang="en-US" sz="800" i="1" dirty="0" err="1"/>
              <a:t>TopoInVis</a:t>
            </a:r>
            <a:r>
              <a:rPr lang="en-US" sz="800" i="1" dirty="0"/>
              <a:t>)</a:t>
            </a:r>
            <a:r>
              <a:rPr lang="en-US" sz="800" dirty="0"/>
              <a:t>, 2013. </a:t>
            </a:r>
          </a:p>
          <a:p>
            <a:pPr marL="460375" indent="-460375"/>
            <a:r>
              <a:rPr lang="en-US" sz="800" dirty="0"/>
              <a:t>Adaptive Sampling with Topological Scores.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Ana </a:t>
            </a:r>
            <a:r>
              <a:rPr lang="en-US" sz="800" dirty="0" err="1"/>
              <a:t>Kupresanin</a:t>
            </a:r>
            <a:r>
              <a:rPr lang="en-US" sz="800" dirty="0"/>
              <a:t>, </a:t>
            </a:r>
            <a:r>
              <a:rPr lang="en-US" sz="800" dirty="0" err="1"/>
              <a:t>Gardar</a:t>
            </a:r>
            <a:r>
              <a:rPr lang="en-US" sz="800" dirty="0"/>
              <a:t> </a:t>
            </a:r>
            <a:r>
              <a:rPr lang="en-US" sz="800" dirty="0" err="1"/>
              <a:t>Johannesson</a:t>
            </a:r>
            <a:r>
              <a:rPr lang="en-US" sz="800" dirty="0"/>
              <a:t>, Valerio </a:t>
            </a:r>
            <a:r>
              <a:rPr lang="en-US" sz="800" dirty="0" err="1"/>
              <a:t>Pascucci</a:t>
            </a:r>
            <a:r>
              <a:rPr lang="en-US" sz="800" dirty="0"/>
              <a:t>, and Peer-</a:t>
            </a:r>
            <a:r>
              <a:rPr lang="en-US" sz="800" dirty="0" err="1"/>
              <a:t>Timo</a:t>
            </a:r>
            <a:r>
              <a:rPr lang="en-US" sz="800" dirty="0"/>
              <a:t> Bremer. Working with Uncertainty Workshop at IEEE </a:t>
            </a:r>
            <a:r>
              <a:rPr lang="en-US" sz="800" dirty="0" err="1"/>
              <a:t>VisWeek</a:t>
            </a:r>
            <a:r>
              <a:rPr lang="en-US" sz="800" dirty="0"/>
              <a:t>, 2011. International Journal for Uncertainty Quantification, 3(2), pages 119-141, 2013.</a:t>
            </a:r>
          </a:p>
        </p:txBody>
      </p:sp>
    </p:spTree>
    <p:extLst>
      <p:ext uri="{BB962C8B-B14F-4D97-AF65-F5344CB8AC3E}">
        <p14:creationId xmlns:p14="http://schemas.microsoft.com/office/powerpoint/2010/main" val="240398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9" grpId="0" animBg="1"/>
      <p:bldP spid="6" grpId="0" animBg="1"/>
      <p:bldP spid="7" grpId="0" animBg="1"/>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a:t>Explore</a:t>
            </a:r>
          </a:p>
          <a:p>
            <a:pPr lvl="1"/>
            <a:r>
              <a:rPr lang="en-US" dirty="0"/>
              <a:t>Gather data</a:t>
            </a:r>
          </a:p>
          <a:p>
            <a:pPr lvl="1"/>
            <a:r>
              <a:rPr lang="en-US" dirty="0"/>
              <a:t>Select “important” areas</a:t>
            </a:r>
          </a:p>
          <a:p>
            <a:pPr lvl="1"/>
            <a:endParaRPr lang="en-US" dirty="0"/>
          </a:p>
          <a:p>
            <a:r>
              <a:rPr lang="en-US" dirty="0"/>
              <a:t>Analyze</a:t>
            </a:r>
          </a:p>
          <a:p>
            <a:pPr lvl="1"/>
            <a:r>
              <a:rPr lang="en-US" dirty="0"/>
              <a:t>Visualization</a:t>
            </a:r>
          </a:p>
          <a:p>
            <a:pPr lvl="1"/>
            <a:r>
              <a:rPr lang="en-US" dirty="0"/>
              <a:t>Inspect experimental results</a:t>
            </a:r>
          </a:p>
          <a:p>
            <a:pPr lvl="1"/>
            <a:r>
              <a:rPr lang="en-US" dirty="0"/>
              <a:t>Compare experimental to expected data</a:t>
            </a:r>
          </a:p>
          <a:p>
            <a:pPr lvl="1"/>
            <a:r>
              <a:rPr lang="en-US" dirty="0"/>
              <a:t>Detect anomalies</a:t>
            </a:r>
          </a:p>
          <a:p>
            <a:pPr lvl="1"/>
            <a:r>
              <a:rPr lang="en-US" dirty="0"/>
              <a:t>Verify assumptions</a:t>
            </a:r>
          </a:p>
          <a:p>
            <a:pPr marL="457200" lvl="1" indent="0">
              <a:buNone/>
            </a:pPr>
            <a:endParaRPr lang="en-US" dirty="0"/>
          </a:p>
          <a:p>
            <a:r>
              <a:rPr lang="en-US" dirty="0"/>
              <a:t>Synthesize</a:t>
            </a:r>
          </a:p>
          <a:p>
            <a:pPr lvl="1"/>
            <a:r>
              <a:rPr lang="en-US" dirty="0"/>
              <a:t>Correct assumptions</a:t>
            </a:r>
          </a:p>
          <a:p>
            <a:pPr lvl="1"/>
            <a:r>
              <a:rPr lang="en-US" dirty="0"/>
              <a:t>Build more efficient or more accurate models</a:t>
            </a:r>
          </a:p>
          <a:p>
            <a:pPr lvl="1"/>
            <a:endParaRPr lang="en-US" dirty="0"/>
          </a:p>
          <a:p>
            <a:pPr marL="0" indent="0">
              <a:buNone/>
            </a:pPr>
            <a:r>
              <a:rPr lang="en-US" dirty="0"/>
              <a:t>Rinse, Lather, Repeat…</a:t>
            </a:r>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107</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90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108</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564099" y="3079666"/>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Topology Can Be Used at All Stages</a:t>
            </a:r>
          </a:p>
        </p:txBody>
      </p:sp>
      <p:sp>
        <p:nvSpPr>
          <p:cNvPr id="22" name="Content Placeholder 2"/>
          <p:cNvSpPr>
            <a:spLocks noGrp="1"/>
          </p:cNvSpPr>
          <p:nvPr>
            <p:ph idx="1"/>
          </p:nvPr>
        </p:nvSpPr>
        <p:spPr>
          <a:xfrm>
            <a:off x="0" y="704852"/>
            <a:ext cx="9144000" cy="6153148"/>
          </a:xfrm>
        </p:spPr>
        <p:txBody>
          <a:bodyPr>
            <a:normAutofit/>
          </a:bodyPr>
          <a:lstStyle/>
          <a:p>
            <a:r>
              <a:rPr lang="en-US" sz="2800" dirty="0"/>
              <a:t>Consider the </a:t>
            </a:r>
            <a:r>
              <a:rPr lang="en-US" sz="2800" b="1" i="1" dirty="0">
                <a:solidFill>
                  <a:srgbClr val="C0504D"/>
                </a:solidFill>
              </a:rPr>
              <a:t>input space</a:t>
            </a:r>
            <a:r>
              <a:rPr lang="en-US" sz="2800" dirty="0"/>
              <a:t> as a </a:t>
            </a:r>
            <a:r>
              <a:rPr lang="en-US" sz="2800" b="1" i="1" dirty="0">
                <a:solidFill>
                  <a:schemeClr val="accent2"/>
                </a:solidFill>
              </a:rPr>
              <a:t>manifold</a:t>
            </a:r>
            <a:r>
              <a:rPr lang="en-US" sz="2800" dirty="0">
                <a:solidFill>
                  <a:schemeClr val="accent2"/>
                </a:solidFill>
              </a:rPr>
              <a:t> </a:t>
            </a:r>
            <a:r>
              <a:rPr lang="en-US" sz="2800" dirty="0"/>
              <a:t>and the </a:t>
            </a:r>
            <a:r>
              <a:rPr lang="en-US" sz="2800" dirty="0">
                <a:solidFill>
                  <a:srgbClr val="C0504D"/>
                </a:solidFill>
              </a:rPr>
              <a:t>target</a:t>
            </a:r>
            <a:r>
              <a:rPr lang="en-US" sz="2800" dirty="0"/>
              <a:t> as a </a:t>
            </a:r>
            <a:r>
              <a:rPr lang="en-US" sz="2800" b="1" i="1" dirty="0">
                <a:solidFill>
                  <a:srgbClr val="C0504D"/>
                </a:solidFill>
              </a:rPr>
              <a:t>smooth function </a:t>
            </a:r>
            <a:r>
              <a:rPr lang="en-US" sz="2800" dirty="0"/>
              <a:t>defined on that space</a:t>
            </a:r>
            <a:endParaRPr lang="en-US" dirty="0"/>
          </a:p>
          <a:p>
            <a:r>
              <a:rPr lang="en-US" sz="2800" dirty="0"/>
              <a:t>Utilize </a:t>
            </a:r>
            <a:r>
              <a:rPr lang="en-US" sz="2800" b="1" i="1" dirty="0">
                <a:solidFill>
                  <a:srgbClr val="C0504D"/>
                </a:solidFill>
              </a:rPr>
              <a:t>Morse Theory</a:t>
            </a:r>
            <a:r>
              <a:rPr lang="en-US" sz="2800" dirty="0"/>
              <a:t> to extract structure and features for sampling, modeling, and analysis</a:t>
            </a:r>
          </a:p>
        </p:txBody>
      </p:sp>
      <p:sp>
        <p:nvSpPr>
          <p:cNvPr id="3" name="Slide Number Placeholder 2"/>
          <p:cNvSpPr>
            <a:spLocks noGrp="1"/>
          </p:cNvSpPr>
          <p:nvPr>
            <p:ph type="sldNum" sz="quarter" idx="12"/>
          </p:nvPr>
        </p:nvSpPr>
        <p:spPr/>
        <p:txBody>
          <a:bodyPr/>
          <a:lstStyle/>
          <a:p>
            <a:fld id="{0C9D9FE6-5D08-3B48-9104-2B1B3E27A71F}" type="slidenum">
              <a:rPr lang="en-US" smtClean="0"/>
              <a:t>11</a:t>
            </a:fld>
            <a:endParaRPr lang="en-US"/>
          </a:p>
        </p:txBody>
      </p:sp>
      <p:pic>
        <p:nvPicPr>
          <p:cNvPr id="6" name="Picture 5">
            <a:extLst>
              <a:ext uri="{FF2B5EF4-FFF2-40B4-BE49-F238E27FC236}">
                <a16:creationId xmlns:a16="http://schemas.microsoft.com/office/drawing/2014/main" id="{E4DDC290-1C90-42B3-9110-517D0C5DC355}"/>
              </a:ext>
            </a:extLst>
          </p:cNvPr>
          <p:cNvPicPr>
            <a:picLocks noChangeAspect="1"/>
          </p:cNvPicPr>
          <p:nvPr/>
        </p:nvPicPr>
        <p:blipFill>
          <a:blip r:embed="rId3"/>
          <a:stretch>
            <a:fillRect/>
          </a:stretch>
        </p:blipFill>
        <p:spPr>
          <a:xfrm>
            <a:off x="1585947" y="2821063"/>
            <a:ext cx="5972107" cy="3900412"/>
          </a:xfrm>
          <a:prstGeom prst="rect">
            <a:avLst/>
          </a:prstGeom>
        </p:spPr>
      </p:pic>
      <p:sp>
        <p:nvSpPr>
          <p:cNvPr id="26" name="Rectangle 25">
            <a:extLst>
              <a:ext uri="{FF2B5EF4-FFF2-40B4-BE49-F238E27FC236}">
                <a16:creationId xmlns:a16="http://schemas.microsoft.com/office/drawing/2014/main" id="{3FBF2693-DA64-45F7-B2E1-48653775366D}"/>
              </a:ext>
            </a:extLst>
          </p:cNvPr>
          <p:cNvSpPr/>
          <p:nvPr/>
        </p:nvSpPr>
        <p:spPr>
          <a:xfrm rot="19672214">
            <a:off x="704412" y="3955660"/>
            <a:ext cx="7270456" cy="1631216"/>
          </a:xfrm>
          <a:prstGeom prst="rect">
            <a:avLst/>
          </a:prstGeom>
          <a:noFill/>
        </p:spPr>
        <p:txBody>
          <a:bodyPr wrap="square" lIns="91440" tIns="45720" rIns="91440" bIns="45720">
            <a:spAutoFit/>
          </a:bodyPr>
          <a:lstStyle/>
          <a:p>
            <a:pPr marL="1085850" lvl="1" indent="-457200">
              <a:spcBef>
                <a:spcPts val="0"/>
              </a:spcBef>
            </a:pPr>
            <a:r>
              <a:rPr lang="en-US" sz="10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0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Background: Topology</a:t>
            </a:r>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a:solidFill>
                  <a:schemeClr val="accent2"/>
                </a:solidFill>
              </a:rPr>
              <a:t>Manifold</a:t>
            </a:r>
            <a:r>
              <a:rPr lang="en-US" dirty="0">
                <a:solidFill>
                  <a:schemeClr val="accent2"/>
                </a:solidFill>
              </a:rPr>
              <a:t> </a:t>
            </a:r>
          </a:p>
          <a:p>
            <a:pPr lvl="1"/>
            <a:r>
              <a:rPr lang="en-US" dirty="0"/>
              <a:t>Something that resembles Euclidean space locally…everywhere</a:t>
            </a:r>
          </a:p>
          <a:p>
            <a:endParaRPr lang="en-US" dirty="0"/>
          </a:p>
          <a:p>
            <a:pPr marL="0" indent="0">
              <a:buNone/>
            </a:pPr>
            <a:r>
              <a:rPr lang="en-US" b="1" i="1" dirty="0">
                <a:solidFill>
                  <a:srgbClr val="C0504D"/>
                </a:solidFill>
              </a:rPr>
              <a:t>Smooth</a:t>
            </a:r>
            <a:r>
              <a:rPr lang="en-US" dirty="0">
                <a:solidFill>
                  <a:srgbClr val="C0504D"/>
                </a:solidFill>
              </a:rPr>
              <a:t> </a:t>
            </a:r>
            <a:r>
              <a:rPr lang="en-US" b="1" i="1" dirty="0">
                <a:solidFill>
                  <a:srgbClr val="C0504D"/>
                </a:solidFill>
              </a:rPr>
              <a:t>Function</a:t>
            </a:r>
          </a:p>
          <a:p>
            <a:pPr lvl="1"/>
            <a:r>
              <a:rPr lang="en-US" dirty="0"/>
              <a:t>Continuously defined and differentiable</a:t>
            </a:r>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3840668" y="3765737"/>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12</a:t>
            </a:fld>
            <a:endParaRPr lang="en-US"/>
          </a:p>
        </p:txBody>
      </p:sp>
      <p:sp>
        <p:nvSpPr>
          <p:cNvPr id="4" name="Oval 3">
            <a:extLst>
              <a:ext uri="{FF2B5EF4-FFF2-40B4-BE49-F238E27FC236}">
                <a16:creationId xmlns:a16="http://schemas.microsoft.com/office/drawing/2014/main" id="{2A775266-8059-48BF-A98D-7C677F079F3C}"/>
              </a:ext>
            </a:extLst>
          </p:cNvPr>
          <p:cNvSpPr/>
          <p:nvPr/>
        </p:nvSpPr>
        <p:spPr>
          <a:xfrm>
            <a:off x="175042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1962041" y="1840580"/>
            <a:ext cx="1485210" cy="1068378"/>
            <a:chOff x="1962041" y="1840580"/>
            <a:chExt cx="1485210"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1962041" y="1840580"/>
              <a:ext cx="1485210" cy="5092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1962041" y="2314738"/>
              <a:ext cx="1042673" cy="5942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2821409" y="1840580"/>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139081" y="4187615"/>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 Theory</a:t>
            </a: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520428"/>
            <a:ext cx="8667750" cy="4992721"/>
          </a:xfrm>
          <a:prstGeom prst="rect">
            <a:avLst/>
          </a:prstGeom>
        </p:spPr>
      </p:pic>
      <p:cxnSp>
        <p:nvCxnSpPr>
          <p:cNvPr id="6" name="Straight Arrow Connector 5"/>
          <p:cNvCxnSpPr/>
          <p:nvPr/>
        </p:nvCxnSpPr>
        <p:spPr>
          <a:xfrm flipH="1" flipV="1">
            <a:off x="8840170" y="228581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635249"/>
            <a:ext cx="486030" cy="369332"/>
          </a:xfrm>
          <a:prstGeom prst="rect">
            <a:avLst/>
          </a:prstGeom>
          <a:noFill/>
        </p:spPr>
        <p:txBody>
          <a:bodyPr wrap="square" rtlCol="0">
            <a:spAutoFit/>
          </a:bodyPr>
          <a:lstStyle/>
          <a:p>
            <a:r>
              <a:rPr lang="en-US"/>
              <a:t>f(x)</a:t>
            </a:r>
          </a:p>
        </p:txBody>
      </p:sp>
      <p:cxnSp>
        <p:nvCxnSpPr>
          <p:cNvPr id="10" name="Straight Connector 9"/>
          <p:cNvCxnSpPr/>
          <p:nvPr/>
        </p:nvCxnSpPr>
        <p:spPr>
          <a:xfrm flipH="1">
            <a:off x="7357403" y="259529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43529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29675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59231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281161"/>
            <a:ext cx="319318" cy="369332"/>
          </a:xfrm>
          <a:prstGeom prst="rect">
            <a:avLst/>
          </a:prstGeom>
          <a:noFill/>
        </p:spPr>
        <p:txBody>
          <a:bodyPr wrap="none" rtlCol="0">
            <a:spAutoFit/>
          </a:bodyPr>
          <a:lstStyle/>
          <a:p>
            <a:r>
              <a:rPr lang="en-US"/>
              <a:t>1</a:t>
            </a:r>
          </a:p>
        </p:txBody>
      </p:sp>
      <p:sp>
        <p:nvSpPr>
          <p:cNvPr id="19" name="TextBox 18"/>
          <p:cNvSpPr txBox="1"/>
          <p:nvPr/>
        </p:nvSpPr>
        <p:spPr>
          <a:xfrm>
            <a:off x="7817257" y="2281161"/>
            <a:ext cx="319318" cy="369332"/>
          </a:xfrm>
          <a:prstGeom prst="rect">
            <a:avLst/>
          </a:prstGeom>
          <a:noFill/>
        </p:spPr>
        <p:txBody>
          <a:bodyPr wrap="none" rtlCol="0">
            <a:spAutoFit/>
          </a:bodyPr>
          <a:lstStyle/>
          <a:p>
            <a:r>
              <a:rPr lang="en-US"/>
              <a:t>2</a:t>
            </a:r>
          </a:p>
        </p:txBody>
      </p:sp>
      <p:sp>
        <p:nvSpPr>
          <p:cNvPr id="20" name="TextBox 19"/>
          <p:cNvSpPr txBox="1"/>
          <p:nvPr/>
        </p:nvSpPr>
        <p:spPr>
          <a:xfrm>
            <a:off x="8139490" y="2281161"/>
            <a:ext cx="319318" cy="369332"/>
          </a:xfrm>
          <a:prstGeom prst="rect">
            <a:avLst/>
          </a:prstGeom>
          <a:noFill/>
        </p:spPr>
        <p:txBody>
          <a:bodyPr wrap="none" rtlCol="0">
            <a:spAutoFit/>
          </a:bodyPr>
          <a:lstStyle/>
          <a:p>
            <a:r>
              <a:rPr lang="en-US"/>
              <a:t>3</a:t>
            </a:r>
          </a:p>
        </p:txBody>
      </p:sp>
      <p:sp>
        <p:nvSpPr>
          <p:cNvPr id="21" name="TextBox 20"/>
          <p:cNvSpPr txBox="1"/>
          <p:nvPr/>
        </p:nvSpPr>
        <p:spPr>
          <a:xfrm>
            <a:off x="3433618" y="2123700"/>
            <a:ext cx="319318" cy="369332"/>
          </a:xfrm>
          <a:prstGeom prst="rect">
            <a:avLst/>
          </a:prstGeom>
          <a:noFill/>
        </p:spPr>
        <p:txBody>
          <a:bodyPr wrap="none" rtlCol="0">
            <a:spAutoFit/>
          </a:bodyPr>
          <a:lstStyle/>
          <a:p>
            <a:r>
              <a:rPr lang="en-US"/>
              <a:t>1</a:t>
            </a:r>
          </a:p>
        </p:txBody>
      </p:sp>
      <p:sp>
        <p:nvSpPr>
          <p:cNvPr id="24" name="TextBox 23"/>
          <p:cNvSpPr txBox="1"/>
          <p:nvPr/>
        </p:nvSpPr>
        <p:spPr>
          <a:xfrm>
            <a:off x="4512745" y="230836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012955"/>
            <a:ext cx="319318" cy="369332"/>
          </a:xfrm>
          <a:prstGeom prst="rect">
            <a:avLst/>
          </a:prstGeom>
          <a:noFill/>
        </p:spPr>
        <p:txBody>
          <a:bodyPr wrap="none" rtlCol="0">
            <a:spAutoFit/>
          </a:bodyPr>
          <a:lstStyle/>
          <a:p>
            <a:r>
              <a:rPr lang="en-US"/>
              <a:t>3</a:t>
            </a:r>
          </a:p>
        </p:txBody>
      </p:sp>
      <p:sp>
        <p:nvSpPr>
          <p:cNvPr id="29" name="Freeform 28"/>
          <p:cNvSpPr/>
          <p:nvPr/>
        </p:nvSpPr>
        <p:spPr>
          <a:xfrm>
            <a:off x="5632450" y="566860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20822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63050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487802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21457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1717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493200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34792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3114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B66F6-77CA-465E-B85D-AF82F7EFC0A0}"/>
              </a:ext>
            </a:extLst>
          </p:cNvPr>
          <p:cNvSpPr/>
          <p:nvPr/>
        </p:nvSpPr>
        <p:spPr>
          <a:xfrm>
            <a:off x="3187338" y="4029972"/>
            <a:ext cx="5721532" cy="2616408"/>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Slide Number Placeholder 1">
            <a:extLst>
              <a:ext uri="{FF2B5EF4-FFF2-40B4-BE49-F238E27FC236}">
                <a16:creationId xmlns:a16="http://schemas.microsoft.com/office/drawing/2014/main" id="{8A881E8A-F6F5-4D8C-B736-E4802E42236B}"/>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13</a:t>
            </a:fld>
            <a:endParaRPr lang="en-US" dirty="0"/>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down)">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2486024"/>
            <a:ext cx="8892985" cy="24455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703E5-D594-4738-8D36-164401CCFA1B}"/>
              </a:ext>
            </a:extLst>
          </p:cNvPr>
          <p:cNvSpPr txBox="1"/>
          <p:nvPr/>
        </p:nvSpPr>
        <p:spPr>
          <a:xfrm>
            <a:off x="154113" y="5223828"/>
            <a:ext cx="2677336" cy="830997"/>
          </a:xfrm>
          <a:prstGeom prst="rect">
            <a:avLst/>
          </a:prstGeom>
          <a:noFill/>
        </p:spPr>
        <p:txBody>
          <a:bodyPr wrap="none" rtlCol="0">
            <a:spAutoFit/>
          </a:bodyPr>
          <a:lstStyle/>
          <a:p>
            <a:r>
              <a:rPr lang="en-US" sz="2400" dirty="0"/>
              <a:t>Stable/Descending</a:t>
            </a:r>
          </a:p>
          <a:p>
            <a:pPr algn="ctr"/>
            <a:r>
              <a:rPr lang="en-US" sz="2400" dirty="0"/>
              <a:t>Manifolds</a:t>
            </a:r>
          </a:p>
        </p:txBody>
      </p:sp>
      <p:sp>
        <p:nvSpPr>
          <p:cNvPr id="36" name="TextBox 35">
            <a:extLst>
              <a:ext uri="{FF2B5EF4-FFF2-40B4-BE49-F238E27FC236}">
                <a16:creationId xmlns:a16="http://schemas.microsoft.com/office/drawing/2014/main" id="{EA182AEC-8494-40EC-8A60-CF87B0599AB3}"/>
              </a:ext>
            </a:extLst>
          </p:cNvPr>
          <p:cNvSpPr txBox="1"/>
          <p:nvPr/>
        </p:nvSpPr>
        <p:spPr>
          <a:xfrm>
            <a:off x="3233332" y="5175882"/>
            <a:ext cx="2834559" cy="830997"/>
          </a:xfrm>
          <a:prstGeom prst="rect">
            <a:avLst/>
          </a:prstGeom>
          <a:noFill/>
        </p:spPr>
        <p:txBody>
          <a:bodyPr wrap="none" rtlCol="0">
            <a:spAutoFit/>
          </a:bodyPr>
          <a:lstStyle/>
          <a:p>
            <a:r>
              <a:rPr lang="en-US" sz="2400" dirty="0"/>
              <a:t>Unstable/Ascending</a:t>
            </a:r>
          </a:p>
          <a:p>
            <a:pPr algn="ctr"/>
            <a:r>
              <a:rPr lang="en-US" sz="2400" dirty="0"/>
              <a:t>Manifolds</a:t>
            </a:r>
          </a:p>
        </p:txBody>
      </p:sp>
      <p:sp>
        <p:nvSpPr>
          <p:cNvPr id="39" name="TextBox 38">
            <a:extLst>
              <a:ext uri="{FF2B5EF4-FFF2-40B4-BE49-F238E27FC236}">
                <a16:creationId xmlns:a16="http://schemas.microsoft.com/office/drawing/2014/main" id="{860670F0-B859-4AA7-B00D-D2B71A41CCFB}"/>
              </a:ext>
            </a:extLst>
          </p:cNvPr>
          <p:cNvSpPr txBox="1"/>
          <p:nvPr/>
        </p:nvSpPr>
        <p:spPr>
          <a:xfrm>
            <a:off x="6813578" y="5113381"/>
            <a:ext cx="1896866" cy="830997"/>
          </a:xfrm>
          <a:prstGeom prst="rect">
            <a:avLst/>
          </a:prstGeom>
          <a:noFill/>
        </p:spPr>
        <p:txBody>
          <a:bodyPr wrap="none" rtlCol="0">
            <a:spAutoFit/>
          </a:bodyPr>
          <a:lstStyle/>
          <a:p>
            <a:r>
              <a:rPr lang="en-US" sz="2400" dirty="0"/>
              <a:t>Morse-</a:t>
            </a:r>
            <a:r>
              <a:rPr lang="en-US" sz="2400" dirty="0" err="1"/>
              <a:t>Smale</a:t>
            </a:r>
            <a:endParaRPr lang="en-US" sz="2400" dirty="0"/>
          </a:p>
          <a:p>
            <a:pPr algn="ctr"/>
            <a:r>
              <a:rPr lang="en-US" sz="2400" dirty="0"/>
              <a:t>Complex</a:t>
            </a:r>
          </a:p>
        </p:txBody>
      </p:sp>
      <p:sp>
        <p:nvSpPr>
          <p:cNvPr id="10" name="Slide Number Placeholder 1">
            <a:extLst>
              <a:ext uri="{FF2B5EF4-FFF2-40B4-BE49-F238E27FC236}">
                <a16:creationId xmlns:a16="http://schemas.microsoft.com/office/drawing/2014/main" id="{0514726B-6E73-455F-836F-694BD5BBBA12}"/>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14</a:t>
            </a:fld>
            <a:endParaRPr lang="en-US" dirty="0"/>
          </a:p>
        </p:txBody>
      </p:sp>
    </p:spTree>
    <p:extLst>
      <p:ext uri="{BB962C8B-B14F-4D97-AF65-F5344CB8AC3E}">
        <p14:creationId xmlns:p14="http://schemas.microsoft.com/office/powerpoint/2010/main" val="5548351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pic>
        <p:nvPicPr>
          <p:cNvPr id="7" name="Picture 5"/>
          <p:cNvPicPr preferRelativeResize="0">
            <a:picLocks noChangeAspect="1" noChangeArrowheads="1"/>
          </p:cNvPicPr>
          <p:nvPr/>
        </p:nvPicPr>
        <p:blipFill>
          <a:blip r:embed="rId3" cstate="print"/>
          <a:srcRect/>
          <a:stretch>
            <a:fillRect/>
          </a:stretch>
        </p:blipFill>
        <p:spPr bwMode="auto">
          <a:xfrm>
            <a:off x="1295400" y="5337043"/>
            <a:ext cx="533400" cy="507036"/>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5"/>
          <p:cNvPicPr preferRelativeResize="0">
            <a:picLocks noChangeAspect="1" noChangeArrowheads="1"/>
          </p:cNvPicPr>
          <p:nvPr/>
        </p:nvPicPr>
        <p:blipFill>
          <a:blip r:embed="rId3" cstate="print"/>
          <a:srcRect/>
          <a:stretch>
            <a:fillRect/>
          </a:stretch>
        </p:blipFill>
        <p:spPr bwMode="auto">
          <a:xfrm>
            <a:off x="3630168" y="2505456"/>
            <a:ext cx="3200400" cy="3042216"/>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275D382F-3FEB-49B7-AA8F-75D024147BE8}" type="slidenum">
              <a:rPr lang="en-US" smtClean="0"/>
              <a:pPr/>
              <a:t>15</a:t>
            </a:fld>
            <a:endParaRPr lang="en-US"/>
          </a:p>
        </p:txBody>
      </p:sp>
      <p:sp>
        <p:nvSpPr>
          <p:cNvPr id="9" name="Title 1">
            <a:extLst>
              <a:ext uri="{FF2B5EF4-FFF2-40B4-BE49-F238E27FC236}">
                <a16:creationId xmlns:a16="http://schemas.microsoft.com/office/drawing/2014/main" id="{ADCF5BB9-2720-4DD4-A689-5667405624C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6" presetClass="emph" presetSubtype="0" fill="hold" nodeType="withEffect">
                                  <p:stCondLst>
                                    <p:cond delay="0"/>
                                  </p:stCondLst>
                                  <p:childTnLst>
                                    <p:animScale>
                                      <p:cBhvr>
                                        <p:cTn id="9" dur="1000" fill="hold"/>
                                        <p:tgtEl>
                                          <p:spTgt spid="7"/>
                                        </p:tgtEl>
                                      </p:cBhvr>
                                      <p:by x="600000" y="600000"/>
                                    </p:animScale>
                                  </p:childTnLst>
                                </p:cTn>
                              </p:par>
                              <p:par>
                                <p:cTn id="10" presetID="56" presetClass="path" presetSubtype="0" accel="50000" decel="50000" fill="hold" nodeType="withEffect">
                                  <p:stCondLst>
                                    <p:cond delay="0"/>
                                  </p:stCondLst>
                                  <p:childTnLst>
                                    <p:animMotion origin="layout" path="M 0 -3.33333E-6 L 0.40208 -0.22569 " pathEditMode="relative" rAng="0" ptsTypes="AA">
                                      <p:cBhvr>
                                        <p:cTn id="11" dur="1000" fill="hold"/>
                                        <p:tgtEl>
                                          <p:spTgt spid="7"/>
                                        </p:tgtEl>
                                        <p:attrNameLst>
                                          <p:attrName>ppt_x</p:attrName>
                                          <p:attrName>ppt_y</p:attrName>
                                        </p:attrNameLst>
                                      </p:cBhvr>
                                      <p:rCtr x="20100" y="-11300"/>
                                    </p:animMotion>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Traditionally:</a:t>
            </a:r>
          </a:p>
          <a:p>
            <a:pPr marL="628650" lvl="1" indent="-228600">
              <a:spcBef>
                <a:spcPct val="20000"/>
              </a:spcBef>
              <a:buFont typeface="+mj-lt"/>
              <a:buAutoNum type="arabicPeriod"/>
              <a:defRPr/>
            </a:pPr>
            <a:r>
              <a:rPr lang="en-US" sz="2400" dirty="0">
                <a:latin typeface="Arial" pitchFamily="34" charset="0"/>
                <a:cs typeface="Arial" pitchFamily="34" charset="0"/>
              </a:rPr>
              <a:t>b. Follow steepest </a:t>
            </a:r>
            <a:r>
              <a:rPr lang="en-US" sz="2400" dirty="0">
                <a:solidFill>
                  <a:schemeClr val="accent2"/>
                </a:solidFill>
                <a:latin typeface="Arial" pitchFamily="34" charset="0"/>
                <a:cs typeface="Arial" pitchFamily="34" charset="0"/>
              </a:rPr>
              <a:t>descent</a:t>
            </a:r>
            <a:r>
              <a:rPr lang="en-US" sz="2400" dirty="0">
                <a:latin typeface="Arial" pitchFamily="34" charset="0"/>
                <a:cs typeface="Arial" pitchFamily="34" charset="0"/>
              </a:rPr>
              <a:t> from each point in dataset</a:t>
            </a:r>
          </a:p>
          <a:p>
            <a:pPr marL="628650" lvl="1" indent="-228600">
              <a:spcBef>
                <a:spcPct val="20000"/>
              </a:spcBef>
              <a:buFont typeface="+mj-lt"/>
              <a:buAutoNum type="arabicPeriod"/>
              <a:defRPr/>
            </a:pPr>
            <a:r>
              <a:rPr lang="en-US" sz="2400" dirty="0">
                <a:latin typeface="Arial" pitchFamily="34" charset="0"/>
                <a:cs typeface="Arial" pitchFamily="34" charset="0"/>
              </a:rPr>
              <a:t>b. Color points based on minimum where flow halts</a:t>
            </a:r>
          </a:p>
        </p:txBody>
      </p:sp>
      <p:sp>
        <p:nvSpPr>
          <p:cNvPr id="13" name="Freeform 12"/>
          <p:cNvSpPr/>
          <p:nvPr/>
        </p:nvSpPr>
        <p:spPr>
          <a:xfrm>
            <a:off x="4233333" y="3460044"/>
            <a:ext cx="1219200" cy="1941689"/>
          </a:xfrm>
          <a:custGeom>
            <a:avLst/>
            <a:gdLst>
              <a:gd name="connsiteX0" fmla="*/ 1219200 w 1219200"/>
              <a:gd name="connsiteY0" fmla="*/ 28223 h 1941689"/>
              <a:gd name="connsiteX1" fmla="*/ 1058334 w 1219200"/>
              <a:gd name="connsiteY1" fmla="*/ 95956 h 1941689"/>
              <a:gd name="connsiteX2" fmla="*/ 524934 w 1219200"/>
              <a:gd name="connsiteY2" fmla="*/ 603956 h 1941689"/>
              <a:gd name="connsiteX3" fmla="*/ 50800 w 1219200"/>
              <a:gd name="connsiteY3" fmla="*/ 976489 h 1941689"/>
              <a:gd name="connsiteX4" fmla="*/ 220134 w 1219200"/>
              <a:gd name="connsiteY4" fmla="*/ 1941689 h 19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41689">
                <a:moveTo>
                  <a:pt x="1219200" y="28223"/>
                </a:moveTo>
                <a:cubicBezTo>
                  <a:pt x="1196622" y="14111"/>
                  <a:pt x="1174045" y="0"/>
                  <a:pt x="1058334" y="95956"/>
                </a:cubicBezTo>
                <a:cubicBezTo>
                  <a:pt x="942623" y="191912"/>
                  <a:pt x="692856" y="457201"/>
                  <a:pt x="524934" y="603956"/>
                </a:cubicBezTo>
                <a:cubicBezTo>
                  <a:pt x="357012" y="750711"/>
                  <a:pt x="101600" y="753534"/>
                  <a:pt x="50800" y="976489"/>
                </a:cubicBezTo>
                <a:cubicBezTo>
                  <a:pt x="0" y="1199444"/>
                  <a:pt x="174978" y="1780822"/>
                  <a:pt x="220134" y="1941689"/>
                </a:cubicBezTo>
              </a:path>
            </a:pathLst>
          </a:cu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944533" y="3429000"/>
            <a:ext cx="1069622" cy="2015067"/>
          </a:xfrm>
          <a:custGeom>
            <a:avLst/>
            <a:gdLst>
              <a:gd name="connsiteX0" fmla="*/ 609600 w 1069622"/>
              <a:gd name="connsiteY0" fmla="*/ 0 h 2015067"/>
              <a:gd name="connsiteX1" fmla="*/ 931334 w 1069622"/>
              <a:gd name="connsiteY1" fmla="*/ 668867 h 2015067"/>
              <a:gd name="connsiteX2" fmla="*/ 914400 w 1069622"/>
              <a:gd name="connsiteY2" fmla="*/ 1769533 h 2015067"/>
              <a:gd name="connsiteX3" fmla="*/ 0 w 1069622"/>
              <a:gd name="connsiteY3" fmla="*/ 2015067 h 2015067"/>
            </a:gdLst>
            <a:ahLst/>
            <a:cxnLst>
              <a:cxn ang="0">
                <a:pos x="connsiteX0" y="connsiteY0"/>
              </a:cxn>
              <a:cxn ang="0">
                <a:pos x="connsiteX1" y="connsiteY1"/>
              </a:cxn>
              <a:cxn ang="0">
                <a:pos x="connsiteX2" y="connsiteY2"/>
              </a:cxn>
              <a:cxn ang="0">
                <a:pos x="connsiteX3" y="connsiteY3"/>
              </a:cxn>
            </a:cxnLst>
            <a:rect l="l" t="t" r="r" b="b"/>
            <a:pathLst>
              <a:path w="1069622" h="2015067">
                <a:moveTo>
                  <a:pt x="609600" y="0"/>
                </a:moveTo>
                <a:cubicBezTo>
                  <a:pt x="745067" y="186972"/>
                  <a:pt x="880534" y="373945"/>
                  <a:pt x="931334" y="668867"/>
                </a:cubicBezTo>
                <a:cubicBezTo>
                  <a:pt x="982134" y="963789"/>
                  <a:pt x="1069622" y="1545166"/>
                  <a:pt x="914400" y="1769533"/>
                </a:cubicBezTo>
                <a:cubicBezTo>
                  <a:pt x="759178" y="1993900"/>
                  <a:pt x="103011" y="1982611"/>
                  <a:pt x="0" y="20150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3759200" y="3310467"/>
            <a:ext cx="1515533" cy="849489"/>
          </a:xfrm>
          <a:custGeom>
            <a:avLst/>
            <a:gdLst>
              <a:gd name="connsiteX0" fmla="*/ 1515533 w 1515533"/>
              <a:gd name="connsiteY0" fmla="*/ 0 h 849489"/>
              <a:gd name="connsiteX1" fmla="*/ 1202267 w 1515533"/>
              <a:gd name="connsiteY1" fmla="*/ 220133 h 849489"/>
              <a:gd name="connsiteX2" fmla="*/ 635000 w 1515533"/>
              <a:gd name="connsiteY2" fmla="*/ 762000 h 849489"/>
              <a:gd name="connsiteX3" fmla="*/ 0 w 1515533"/>
              <a:gd name="connsiteY3" fmla="*/ 745066 h 849489"/>
            </a:gdLst>
            <a:ahLst/>
            <a:cxnLst>
              <a:cxn ang="0">
                <a:pos x="connsiteX0" y="connsiteY0"/>
              </a:cxn>
              <a:cxn ang="0">
                <a:pos x="connsiteX1" y="connsiteY1"/>
              </a:cxn>
              <a:cxn ang="0">
                <a:pos x="connsiteX2" y="connsiteY2"/>
              </a:cxn>
              <a:cxn ang="0">
                <a:pos x="connsiteX3" y="connsiteY3"/>
              </a:cxn>
            </a:cxnLst>
            <a:rect l="l" t="t" r="r" b="b"/>
            <a:pathLst>
              <a:path w="1515533" h="849489">
                <a:moveTo>
                  <a:pt x="1515533" y="0"/>
                </a:moveTo>
                <a:cubicBezTo>
                  <a:pt x="1432277" y="46566"/>
                  <a:pt x="1349022" y="93133"/>
                  <a:pt x="1202267" y="220133"/>
                </a:cubicBezTo>
                <a:cubicBezTo>
                  <a:pt x="1055512" y="347133"/>
                  <a:pt x="835378" y="674511"/>
                  <a:pt x="635000" y="762000"/>
                </a:cubicBezTo>
                <a:cubicBezTo>
                  <a:pt x="434622" y="849489"/>
                  <a:pt x="79022" y="764822"/>
                  <a:pt x="0" y="745066"/>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60800" y="2531533"/>
            <a:ext cx="976489" cy="1354667"/>
          </a:xfrm>
          <a:custGeom>
            <a:avLst/>
            <a:gdLst>
              <a:gd name="connsiteX0" fmla="*/ 922867 w 976489"/>
              <a:gd name="connsiteY0" fmla="*/ 0 h 1354667"/>
              <a:gd name="connsiteX1" fmla="*/ 914400 w 976489"/>
              <a:gd name="connsiteY1" fmla="*/ 863600 h 1354667"/>
              <a:gd name="connsiteX2" fmla="*/ 550333 w 976489"/>
              <a:gd name="connsiteY2" fmla="*/ 1134534 h 1354667"/>
              <a:gd name="connsiteX3" fmla="*/ 0 w 976489"/>
              <a:gd name="connsiteY3" fmla="*/ 1354667 h 1354667"/>
            </a:gdLst>
            <a:ahLst/>
            <a:cxnLst>
              <a:cxn ang="0">
                <a:pos x="connsiteX0" y="connsiteY0"/>
              </a:cxn>
              <a:cxn ang="0">
                <a:pos x="connsiteX1" y="connsiteY1"/>
              </a:cxn>
              <a:cxn ang="0">
                <a:pos x="connsiteX2" y="connsiteY2"/>
              </a:cxn>
              <a:cxn ang="0">
                <a:pos x="connsiteX3" y="connsiteY3"/>
              </a:cxn>
            </a:cxnLst>
            <a:rect l="l" t="t" r="r" b="b"/>
            <a:pathLst>
              <a:path w="976489" h="1354667">
                <a:moveTo>
                  <a:pt x="922867" y="0"/>
                </a:moveTo>
                <a:cubicBezTo>
                  <a:pt x="949678" y="337255"/>
                  <a:pt x="976489" y="674511"/>
                  <a:pt x="914400" y="863600"/>
                </a:cubicBezTo>
                <a:cubicBezTo>
                  <a:pt x="852311" y="1052689"/>
                  <a:pt x="702733" y="1052690"/>
                  <a:pt x="550333" y="1134534"/>
                </a:cubicBezTo>
                <a:cubicBezTo>
                  <a:pt x="397933" y="1216379"/>
                  <a:pt x="198966" y="1285523"/>
                  <a:pt x="0" y="13546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290733" y="2540000"/>
            <a:ext cx="482600" cy="922867"/>
          </a:xfrm>
          <a:custGeom>
            <a:avLst/>
            <a:gdLst>
              <a:gd name="connsiteX0" fmla="*/ 482600 w 482600"/>
              <a:gd name="connsiteY0" fmla="*/ 0 h 922867"/>
              <a:gd name="connsiteX1" fmla="*/ 296334 w 482600"/>
              <a:gd name="connsiteY1" fmla="*/ 592667 h 922867"/>
              <a:gd name="connsiteX2" fmla="*/ 0 w 482600"/>
              <a:gd name="connsiteY2" fmla="*/ 922867 h 922867"/>
            </a:gdLst>
            <a:ahLst/>
            <a:cxnLst>
              <a:cxn ang="0">
                <a:pos x="connsiteX0" y="connsiteY0"/>
              </a:cxn>
              <a:cxn ang="0">
                <a:pos x="connsiteX1" y="connsiteY1"/>
              </a:cxn>
              <a:cxn ang="0">
                <a:pos x="connsiteX2" y="connsiteY2"/>
              </a:cxn>
            </a:cxnLst>
            <a:rect l="l" t="t" r="r" b="b"/>
            <a:pathLst>
              <a:path w="482600" h="922867">
                <a:moveTo>
                  <a:pt x="482600" y="0"/>
                </a:moveTo>
                <a:cubicBezTo>
                  <a:pt x="429683" y="219428"/>
                  <a:pt x="376767" y="438856"/>
                  <a:pt x="296334" y="592667"/>
                </a:cubicBezTo>
                <a:cubicBezTo>
                  <a:pt x="215901" y="746478"/>
                  <a:pt x="107950" y="834672"/>
                  <a:pt x="0" y="9228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5054600" y="2531533"/>
            <a:ext cx="160867" cy="643467"/>
          </a:xfrm>
          <a:custGeom>
            <a:avLst/>
            <a:gdLst>
              <a:gd name="connsiteX0" fmla="*/ 8467 w 160867"/>
              <a:gd name="connsiteY0" fmla="*/ 0 h 643467"/>
              <a:gd name="connsiteX1" fmla="*/ 25400 w 160867"/>
              <a:gd name="connsiteY1" fmla="*/ 372534 h 643467"/>
              <a:gd name="connsiteX2" fmla="*/ 160867 w 160867"/>
              <a:gd name="connsiteY2" fmla="*/ 643467 h 643467"/>
            </a:gdLst>
            <a:ahLst/>
            <a:cxnLst>
              <a:cxn ang="0">
                <a:pos x="connsiteX0" y="connsiteY0"/>
              </a:cxn>
              <a:cxn ang="0">
                <a:pos x="connsiteX1" y="connsiteY1"/>
              </a:cxn>
              <a:cxn ang="0">
                <a:pos x="connsiteX2" y="connsiteY2"/>
              </a:cxn>
            </a:cxnLst>
            <a:rect l="l" t="t" r="r" b="b"/>
            <a:pathLst>
              <a:path w="160867" h="643467">
                <a:moveTo>
                  <a:pt x="8467" y="0"/>
                </a:moveTo>
                <a:cubicBezTo>
                  <a:pt x="4233" y="132645"/>
                  <a:pt x="0" y="265290"/>
                  <a:pt x="25400" y="372534"/>
                </a:cubicBezTo>
                <a:cubicBezTo>
                  <a:pt x="50800" y="479778"/>
                  <a:pt x="105833" y="561622"/>
                  <a:pt x="160867" y="643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5765800" y="3323167"/>
            <a:ext cx="1027288" cy="1181100"/>
          </a:xfrm>
          <a:custGeom>
            <a:avLst/>
            <a:gdLst>
              <a:gd name="connsiteX0" fmla="*/ 0 w 1027288"/>
              <a:gd name="connsiteY0" fmla="*/ 38100 h 1181100"/>
              <a:gd name="connsiteX1" fmla="*/ 203200 w 1027288"/>
              <a:gd name="connsiteY1" fmla="*/ 114300 h 1181100"/>
              <a:gd name="connsiteX2" fmla="*/ 745067 w 1027288"/>
              <a:gd name="connsiteY2" fmla="*/ 723900 h 1181100"/>
              <a:gd name="connsiteX3" fmla="*/ 982133 w 1027288"/>
              <a:gd name="connsiteY3" fmla="*/ 935566 h 1181100"/>
              <a:gd name="connsiteX4" fmla="*/ 1016000 w 1027288"/>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88" h="1181100">
                <a:moveTo>
                  <a:pt x="0" y="38100"/>
                </a:moveTo>
                <a:cubicBezTo>
                  <a:pt x="39511" y="19050"/>
                  <a:pt x="79022" y="0"/>
                  <a:pt x="203200" y="114300"/>
                </a:cubicBezTo>
                <a:cubicBezTo>
                  <a:pt x="327378" y="228600"/>
                  <a:pt x="615245" y="587023"/>
                  <a:pt x="745067" y="723900"/>
                </a:cubicBezTo>
                <a:cubicBezTo>
                  <a:pt x="874889" y="860777"/>
                  <a:pt x="936978" y="859366"/>
                  <a:pt x="982133" y="935566"/>
                </a:cubicBezTo>
                <a:cubicBezTo>
                  <a:pt x="1027288" y="1011766"/>
                  <a:pt x="1021644" y="1096433"/>
                  <a:pt x="1016000" y="11811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5173133" y="2540000"/>
            <a:ext cx="787400" cy="702733"/>
          </a:xfrm>
          <a:custGeom>
            <a:avLst/>
            <a:gdLst>
              <a:gd name="connsiteX0" fmla="*/ 0 w 787400"/>
              <a:gd name="connsiteY0" fmla="*/ 0 h 702733"/>
              <a:gd name="connsiteX1" fmla="*/ 169334 w 787400"/>
              <a:gd name="connsiteY1" fmla="*/ 101600 h 702733"/>
              <a:gd name="connsiteX2" fmla="*/ 431800 w 787400"/>
              <a:gd name="connsiteY2" fmla="*/ 448733 h 702733"/>
              <a:gd name="connsiteX3" fmla="*/ 787400 w 787400"/>
              <a:gd name="connsiteY3" fmla="*/ 702733 h 702733"/>
            </a:gdLst>
            <a:ahLst/>
            <a:cxnLst>
              <a:cxn ang="0">
                <a:pos x="connsiteX0" y="connsiteY0"/>
              </a:cxn>
              <a:cxn ang="0">
                <a:pos x="connsiteX1" y="connsiteY1"/>
              </a:cxn>
              <a:cxn ang="0">
                <a:pos x="connsiteX2" y="connsiteY2"/>
              </a:cxn>
              <a:cxn ang="0">
                <a:pos x="connsiteX3" y="connsiteY3"/>
              </a:cxn>
            </a:cxnLst>
            <a:rect l="l" t="t" r="r" b="b"/>
            <a:pathLst>
              <a:path w="787400" h="702733">
                <a:moveTo>
                  <a:pt x="0" y="0"/>
                </a:moveTo>
                <a:cubicBezTo>
                  <a:pt x="48683" y="13405"/>
                  <a:pt x="97367" y="26811"/>
                  <a:pt x="169334" y="101600"/>
                </a:cubicBezTo>
                <a:cubicBezTo>
                  <a:pt x="241301" y="176389"/>
                  <a:pt x="328789" y="348544"/>
                  <a:pt x="431800" y="448733"/>
                </a:cubicBezTo>
                <a:cubicBezTo>
                  <a:pt x="534811" y="548922"/>
                  <a:pt x="661105" y="625827"/>
                  <a:pt x="787400" y="702733"/>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6019800" y="2514600"/>
            <a:ext cx="76200" cy="685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774267" y="3420533"/>
            <a:ext cx="965200" cy="2040467"/>
          </a:xfrm>
          <a:custGeom>
            <a:avLst/>
            <a:gdLst>
              <a:gd name="connsiteX0" fmla="*/ 0 w 965200"/>
              <a:gd name="connsiteY0" fmla="*/ 0 h 2040467"/>
              <a:gd name="connsiteX1" fmla="*/ 152400 w 965200"/>
              <a:gd name="connsiteY1" fmla="*/ 203200 h 2040467"/>
              <a:gd name="connsiteX2" fmla="*/ 423333 w 965200"/>
              <a:gd name="connsiteY2" fmla="*/ 804334 h 2040467"/>
              <a:gd name="connsiteX3" fmla="*/ 491066 w 965200"/>
              <a:gd name="connsiteY3" fmla="*/ 1549400 h 2040467"/>
              <a:gd name="connsiteX4" fmla="*/ 558800 w 965200"/>
              <a:gd name="connsiteY4" fmla="*/ 1794934 h 2040467"/>
              <a:gd name="connsiteX5" fmla="*/ 965200 w 965200"/>
              <a:gd name="connsiteY5" fmla="*/ 2040467 h 20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2040467">
                <a:moveTo>
                  <a:pt x="0" y="0"/>
                </a:moveTo>
                <a:cubicBezTo>
                  <a:pt x="40922" y="34572"/>
                  <a:pt x="81845" y="69144"/>
                  <a:pt x="152400" y="203200"/>
                </a:cubicBezTo>
                <a:cubicBezTo>
                  <a:pt x="222955" y="337256"/>
                  <a:pt x="366889" y="579967"/>
                  <a:pt x="423333" y="804334"/>
                </a:cubicBezTo>
                <a:cubicBezTo>
                  <a:pt x="479777" y="1028701"/>
                  <a:pt x="468488" y="1384300"/>
                  <a:pt x="491066" y="1549400"/>
                </a:cubicBezTo>
                <a:cubicBezTo>
                  <a:pt x="513644" y="1714500"/>
                  <a:pt x="479778" y="1713090"/>
                  <a:pt x="558800" y="1794934"/>
                </a:cubicBezTo>
                <a:cubicBezTo>
                  <a:pt x="637822" y="1876779"/>
                  <a:pt x="801511" y="1958623"/>
                  <a:pt x="965200" y="2040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4690533" y="3451578"/>
            <a:ext cx="804334" cy="1984022"/>
          </a:xfrm>
          <a:custGeom>
            <a:avLst/>
            <a:gdLst>
              <a:gd name="connsiteX0" fmla="*/ 804334 w 804334"/>
              <a:gd name="connsiteY0" fmla="*/ 2822 h 1984022"/>
              <a:gd name="connsiteX1" fmla="*/ 668867 w 804334"/>
              <a:gd name="connsiteY1" fmla="*/ 189089 h 1984022"/>
              <a:gd name="connsiteX2" fmla="*/ 448734 w 804334"/>
              <a:gd name="connsiteY2" fmla="*/ 1137355 h 1984022"/>
              <a:gd name="connsiteX3" fmla="*/ 0 w 804334"/>
              <a:gd name="connsiteY3" fmla="*/ 1984022 h 1984022"/>
            </a:gdLst>
            <a:ahLst/>
            <a:cxnLst>
              <a:cxn ang="0">
                <a:pos x="connsiteX0" y="connsiteY0"/>
              </a:cxn>
              <a:cxn ang="0">
                <a:pos x="connsiteX1" y="connsiteY1"/>
              </a:cxn>
              <a:cxn ang="0">
                <a:pos x="connsiteX2" y="connsiteY2"/>
              </a:cxn>
              <a:cxn ang="0">
                <a:pos x="connsiteX3" y="connsiteY3"/>
              </a:cxn>
            </a:cxnLst>
            <a:rect l="l" t="t" r="r" b="b"/>
            <a:pathLst>
              <a:path w="804334" h="1984022">
                <a:moveTo>
                  <a:pt x="804334" y="2822"/>
                </a:moveTo>
                <a:cubicBezTo>
                  <a:pt x="766234" y="1411"/>
                  <a:pt x="728134" y="0"/>
                  <a:pt x="668867" y="189089"/>
                </a:cubicBezTo>
                <a:cubicBezTo>
                  <a:pt x="609600" y="378178"/>
                  <a:pt x="560212" y="838200"/>
                  <a:pt x="448734" y="1137355"/>
                </a:cubicBezTo>
                <a:cubicBezTo>
                  <a:pt x="337256" y="1436510"/>
                  <a:pt x="74789" y="1845733"/>
                  <a:pt x="0" y="1984022"/>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5825067" y="3385255"/>
            <a:ext cx="956733" cy="1737078"/>
          </a:xfrm>
          <a:custGeom>
            <a:avLst/>
            <a:gdLst>
              <a:gd name="connsiteX0" fmla="*/ 0 w 956733"/>
              <a:gd name="connsiteY0" fmla="*/ 9878 h 1737078"/>
              <a:gd name="connsiteX1" fmla="*/ 135466 w 956733"/>
              <a:gd name="connsiteY1" fmla="*/ 111478 h 1737078"/>
              <a:gd name="connsiteX2" fmla="*/ 508000 w 956733"/>
              <a:gd name="connsiteY2" fmla="*/ 678745 h 1737078"/>
              <a:gd name="connsiteX3" fmla="*/ 668866 w 956733"/>
              <a:gd name="connsiteY3" fmla="*/ 1169812 h 1737078"/>
              <a:gd name="connsiteX4" fmla="*/ 956733 w 956733"/>
              <a:gd name="connsiteY4" fmla="*/ 1737078 h 173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733" h="1737078">
                <a:moveTo>
                  <a:pt x="0" y="9878"/>
                </a:moveTo>
                <a:cubicBezTo>
                  <a:pt x="25399" y="4939"/>
                  <a:pt x="50799" y="0"/>
                  <a:pt x="135466" y="111478"/>
                </a:cubicBezTo>
                <a:cubicBezTo>
                  <a:pt x="220133" y="222956"/>
                  <a:pt x="419100" y="502356"/>
                  <a:pt x="508000" y="678745"/>
                </a:cubicBezTo>
                <a:cubicBezTo>
                  <a:pt x="596900" y="855134"/>
                  <a:pt x="594077" y="993423"/>
                  <a:pt x="668866" y="1169812"/>
                </a:cubicBezTo>
                <a:cubicBezTo>
                  <a:pt x="743655" y="1346201"/>
                  <a:pt x="850194" y="1541639"/>
                  <a:pt x="956733" y="1737078"/>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3733800" y="2531533"/>
            <a:ext cx="124178" cy="1244600"/>
          </a:xfrm>
          <a:custGeom>
            <a:avLst/>
            <a:gdLst>
              <a:gd name="connsiteX0" fmla="*/ 84667 w 124178"/>
              <a:gd name="connsiteY0" fmla="*/ 0 h 1244600"/>
              <a:gd name="connsiteX1" fmla="*/ 110067 w 124178"/>
              <a:gd name="connsiteY1" fmla="*/ 778934 h 1244600"/>
              <a:gd name="connsiteX2" fmla="*/ 0 w 124178"/>
              <a:gd name="connsiteY2" fmla="*/ 1244600 h 1244600"/>
            </a:gdLst>
            <a:ahLst/>
            <a:cxnLst>
              <a:cxn ang="0">
                <a:pos x="connsiteX0" y="connsiteY0"/>
              </a:cxn>
              <a:cxn ang="0">
                <a:pos x="connsiteX1" y="connsiteY1"/>
              </a:cxn>
              <a:cxn ang="0">
                <a:pos x="connsiteX2" y="connsiteY2"/>
              </a:cxn>
            </a:cxnLst>
            <a:rect l="l" t="t" r="r" b="b"/>
            <a:pathLst>
              <a:path w="124178" h="1244600">
                <a:moveTo>
                  <a:pt x="84667" y="0"/>
                </a:moveTo>
                <a:cubicBezTo>
                  <a:pt x="104422" y="285750"/>
                  <a:pt x="124178" y="571501"/>
                  <a:pt x="110067" y="778934"/>
                </a:cubicBezTo>
                <a:cubicBezTo>
                  <a:pt x="95956" y="986367"/>
                  <a:pt x="47978" y="1115483"/>
                  <a:pt x="0" y="12446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275D382F-3FEB-49B7-AA8F-75D024147BE8}" type="slidenum">
              <a:rPr lang="en-US" smtClean="0"/>
              <a:pPr/>
              <a:t>16</a:t>
            </a:fld>
            <a:endParaRPr lang="en-US"/>
          </a:p>
        </p:txBody>
      </p:sp>
      <p:sp>
        <p:nvSpPr>
          <p:cNvPr id="29" name="Title 1">
            <a:extLst>
              <a:ext uri="{FF2B5EF4-FFF2-40B4-BE49-F238E27FC236}">
                <a16:creationId xmlns:a16="http://schemas.microsoft.com/office/drawing/2014/main" id="{4EF36C6D-3311-4A5D-8268-3208223203F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par>
                                <p:cTn id="31" presetID="22" presetClass="entr" presetSubtype="1"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 grpId="0" animBg="1"/>
      <p:bldP spid="15" grpId="0" animBg="1"/>
      <p:bldP spid="19" grpId="0" animBg="1"/>
      <p:bldP spid="20" grpId="0" animBg="1"/>
      <p:bldP spid="21" grpId="0" animBg="1"/>
      <p:bldP spid="22" grpId="0" animBg="1"/>
      <p:bldP spid="23" grpId="0" animBg="1"/>
      <p:bldP spid="24" grpId="0" animBg="1"/>
      <p:bldP spid="34"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29" name="Group 28"/>
          <p:cNvGrpSpPr/>
          <p:nvPr/>
        </p:nvGrpSpPr>
        <p:grpSpPr>
          <a:xfrm>
            <a:off x="3657600" y="2590800"/>
            <a:ext cx="3124200" cy="2743200"/>
            <a:chOff x="3657600" y="2590800"/>
            <a:chExt cx="3124200" cy="2743200"/>
          </a:xfrm>
        </p:grpSpPr>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lide Number Placeholder 32"/>
          <p:cNvSpPr>
            <a:spLocks noGrp="1"/>
          </p:cNvSpPr>
          <p:nvPr>
            <p:ph type="sldNum" sz="quarter" idx="12"/>
          </p:nvPr>
        </p:nvSpPr>
        <p:spPr/>
        <p:txBody>
          <a:bodyPr/>
          <a:lstStyle/>
          <a:p>
            <a:fld id="{275D382F-3FEB-49B7-AA8F-75D024147BE8}" type="slidenum">
              <a:rPr lang="en-US" smtClean="0"/>
              <a:pPr/>
              <a:t>17</a:t>
            </a:fld>
            <a:endParaRPr lang="en-US"/>
          </a:p>
        </p:txBody>
      </p:sp>
      <p:sp>
        <p:nvSpPr>
          <p:cNvPr id="36" name="Title 1">
            <a:extLst>
              <a:ext uri="{FF2B5EF4-FFF2-40B4-BE49-F238E27FC236}">
                <a16:creationId xmlns:a16="http://schemas.microsoft.com/office/drawing/2014/main" id="{248FDA4E-383D-429D-911E-577EE2BC50AD}"/>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2" name="Slide Number Placeholder 61"/>
          <p:cNvSpPr>
            <a:spLocks noGrp="1"/>
          </p:cNvSpPr>
          <p:nvPr>
            <p:ph type="sldNum" sz="quarter" idx="12"/>
          </p:nvPr>
        </p:nvSpPr>
        <p:spPr/>
        <p:txBody>
          <a:bodyPr/>
          <a:lstStyle/>
          <a:p>
            <a:fld id="{275D382F-3FEB-49B7-AA8F-75D024147BE8}" type="slidenum">
              <a:rPr lang="en-US" smtClean="0"/>
              <a:pPr/>
              <a:t>18</a:t>
            </a:fld>
            <a:endParaRPr lang="en-US"/>
          </a:p>
        </p:txBody>
      </p:sp>
      <p:sp>
        <p:nvSpPr>
          <p:cNvPr id="64" name="Title 1">
            <a:extLst>
              <a:ext uri="{FF2B5EF4-FFF2-40B4-BE49-F238E27FC236}">
                <a16:creationId xmlns:a16="http://schemas.microsoft.com/office/drawing/2014/main" id="{05DF6E0C-F7A3-47BB-BF19-42AF1F64CD76}"/>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500"/>
                                        <p:tgtEl>
                                          <p:spTgt spid="121"/>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500"/>
                                        <p:tgtEl>
                                          <p:spTgt spid="132"/>
                                        </p:tgtEl>
                                      </p:cBhvr>
                                    </p:animEffect>
                                  </p:childTnLst>
                                </p:cTn>
                              </p:par>
                              <p:par>
                                <p:cTn id="92" presetID="10" presetClass="entr" presetSubtype="0" fill="hold"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5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nodeType="with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referRelativeResize="0">
            <a:picLocks noChangeAspect="1" noChangeArrowheads="1"/>
          </p:cNvPicPr>
          <p:nvPr/>
        </p:nvPicPr>
        <p:blipFill>
          <a:blip r:embed="rId2" cstate="print">
            <a:lum bright="44000" contrast="-44000"/>
          </a:blip>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p:txBody>
          <a:bodyPr/>
          <a:lstStyle/>
          <a:p>
            <a:fld id="{275D382F-3FEB-49B7-AA8F-75D024147BE8}" type="slidenum">
              <a:rPr lang="en-US" smtClean="0"/>
              <a:pPr/>
              <a:t>19</a:t>
            </a:fld>
            <a:endParaRPr lang="en-US"/>
          </a:p>
        </p:txBody>
      </p:sp>
      <p:cxnSp>
        <p:nvCxnSpPr>
          <p:cNvPr id="65" name="Straight Connector 64"/>
          <p:cNvCxnSpPr>
            <a:stCxn id="34" idx="6"/>
            <a:endCxn id="30" idx="3"/>
          </p:cNvCxnSpPr>
          <p:nvPr/>
        </p:nvCxnSpPr>
        <p:spPr>
          <a:xfrm flipV="1">
            <a:off x="3962400" y="4854482"/>
            <a:ext cx="11653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0" idx="0"/>
            <a:endCxn id="8" idx="3"/>
          </p:cNvCxnSpPr>
          <p:nvPr/>
        </p:nvCxnSpPr>
        <p:spPr>
          <a:xfrm flipV="1">
            <a:off x="5181600" y="4321082"/>
            <a:ext cx="1747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 idx="1"/>
            <a:endCxn id="23" idx="4"/>
          </p:cNvCxnSpPr>
          <p:nvPr/>
        </p:nvCxnSpPr>
        <p:spPr>
          <a:xfrm flipH="1" flipV="1">
            <a:off x="5257800" y="3886200"/>
            <a:ext cx="98518" cy="3271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1DF06F11-17C2-45FF-A9ED-1FFC1E86F5A2}"/>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23"/>
                                        </p:tgtEl>
                                        <p:attrNameLst>
                                          <p:attrName>fillcolor</p:attrName>
                                        </p:attrNameLst>
                                      </p:cBhvr>
                                      <p:to>
                                        <a:schemeClr val="bg1"/>
                                      </p:to>
                                    </p:animClr>
                                    <p:set>
                                      <p:cBhvr>
                                        <p:cTn id="12" dur="500" fill="hold"/>
                                        <p:tgtEl>
                                          <p:spTgt spid="23"/>
                                        </p:tgtEl>
                                        <p:attrNameLst>
                                          <p:attrName>fill.type</p:attrName>
                                        </p:attrNameLst>
                                      </p:cBhvr>
                                      <p:to>
                                        <p:strVal val="solid"/>
                                      </p:to>
                                    </p:set>
                                    <p:set>
                                      <p:cBhvr>
                                        <p:cTn id="13" dur="500" fill="hold"/>
                                        <p:tgtEl>
                                          <p:spTgt spid="23"/>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3"/>
                                        </p:tgtEl>
                                        <p:attrNameLst>
                                          <p:attrName>stroke.color</p:attrName>
                                        </p:attrNameLst>
                                      </p:cBhvr>
                                      <p:to>
                                        <a:schemeClr val="tx1"/>
                                      </p:to>
                                    </p:animClr>
                                    <p:set>
                                      <p:cBhvr>
                                        <p:cTn id="16" dur="2000" fill="hold"/>
                                        <p:tgtEl>
                                          <p:spTgt spid="2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3"/>
                                        </p:tgtEl>
                                        <p:attrNameLst>
                                          <p:attrName>stroke.color</p:attrName>
                                        </p:attrNameLst>
                                      </p:cBhvr>
                                      <p:to>
                                        <a:schemeClr val="tx1"/>
                                      </p:to>
                                    </p:animClr>
                                    <p:set>
                                      <p:cBhvr>
                                        <p:cTn id="19" dur="500" fill="hold"/>
                                        <p:tgtEl>
                                          <p:spTgt spid="2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4"/>
                                        </p:tgtEl>
                                        <p:attrNameLst>
                                          <p:attrName>fillcolor</p:attrName>
                                        </p:attrNameLst>
                                      </p:cBhvr>
                                      <p:to>
                                        <a:schemeClr val="tx2"/>
                                      </p:to>
                                    </p:animClr>
                                    <p:set>
                                      <p:cBhvr>
                                        <p:cTn id="38" dur="500" fill="hold"/>
                                        <p:tgtEl>
                                          <p:spTgt spid="34"/>
                                        </p:tgtEl>
                                        <p:attrNameLst>
                                          <p:attrName>fill.type</p:attrName>
                                        </p:attrNameLst>
                                      </p:cBhvr>
                                      <p:to>
                                        <p:strVal val="solid"/>
                                      </p:to>
                                    </p:set>
                                    <p:set>
                                      <p:cBhvr>
                                        <p:cTn id="39" dur="500" fill="hold"/>
                                        <p:tgtEl>
                                          <p:spTgt spid="34"/>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34"/>
                                        </p:tgtEl>
                                        <p:attrNameLst>
                                          <p:attrName>stroke.color</p:attrName>
                                        </p:attrNameLst>
                                      </p:cBhvr>
                                      <p:to>
                                        <a:schemeClr val="tx1"/>
                                      </p:to>
                                    </p:animClr>
                                    <p:set>
                                      <p:cBhvr>
                                        <p:cTn id="42" dur="500" fill="hold"/>
                                        <p:tgtEl>
                                          <p:spTgt spid="3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29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Tree>
    <p:extLst>
      <p:ext uri="{BB962C8B-B14F-4D97-AF65-F5344CB8AC3E}">
        <p14:creationId xmlns:p14="http://schemas.microsoft.com/office/powerpoint/2010/main" val="122295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2.22222E-6 L -2.22222E-6 0.49467 " pathEditMode="relative" rAng="0" ptsTypes="AA">
                                      <p:cBhvr>
                                        <p:cTn id="6" dur="2000" fill="hold"/>
                                        <p:tgtEl>
                                          <p:spTgt spid="6"/>
                                        </p:tgtEl>
                                        <p:attrNameLst>
                                          <p:attrName>ppt_x</p:attrName>
                                          <p:attrName>ppt_y</p:attrName>
                                        </p:attrNameLst>
                                      </p:cBhvr>
                                      <p:rCtr x="0" y="2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c</a:t>
            </a:r>
          </a:p>
        </p:txBody>
      </p:sp>
      <p:sp>
        <p:nvSpPr>
          <p:cNvPr id="32" name="Title 1"/>
          <p:cNvSpPr>
            <a:spLocks noGrp="1"/>
          </p:cNvSpPr>
          <p:nvPr>
            <p:ph type="title"/>
          </p:nvPr>
        </p:nvSpPr>
        <p:spPr>
          <a:xfrm>
            <a:off x="0" y="0"/>
            <a:ext cx="9144000" cy="704851"/>
          </a:xfrm>
        </p:spPr>
        <p:txBody>
          <a:bodyPr>
            <a:normAutofit fontScale="90000"/>
          </a:bodyPr>
          <a:lstStyle/>
          <a:p>
            <a:r>
              <a:rPr lang="en-US" dirty="0"/>
              <a:t>Definition of Persistence</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20</a:t>
            </a:fld>
            <a:endParaRPr lang="en-US" dirty="0"/>
          </a:p>
        </p:txBody>
      </p:sp>
    </p:spTree>
    <p:extLst>
      <p:ext uri="{BB962C8B-B14F-4D97-AF65-F5344CB8AC3E}">
        <p14:creationId xmlns:p14="http://schemas.microsoft.com/office/powerpoint/2010/main" val="4137515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marL="457200" lvl="2" indent="-457200"/>
            <a:r>
              <a:rPr lang="en-US" dirty="0"/>
              <a:t>Topology-based scoring</a:t>
            </a:r>
          </a:p>
          <a:p>
            <a:pPr marL="457200" lvl="2" indent="-457200"/>
            <a:r>
              <a:rPr lang="en-US" dirty="0"/>
              <a:t>Limit surface sampling</a:t>
            </a:r>
          </a:p>
          <a:p>
            <a:pPr marL="457200" lvl="2" indent="-457200"/>
            <a:r>
              <a:rPr lang="en-US" dirty="0"/>
              <a:t>Batch candidate selection</a:t>
            </a:r>
          </a:p>
        </p:txBody>
      </p:sp>
      <p:sp>
        <p:nvSpPr>
          <p:cNvPr id="2" name="Slide Number Placeholder 1"/>
          <p:cNvSpPr>
            <a:spLocks noGrp="1"/>
          </p:cNvSpPr>
          <p:nvPr>
            <p:ph type="sldNum" sz="quarter" idx="12"/>
          </p:nvPr>
        </p:nvSpPr>
        <p:spPr/>
        <p:txBody>
          <a:bodyPr/>
          <a:lstStyle/>
          <a:p>
            <a:fld id="{0C9D9FE6-5D08-3B48-9104-2B1B3E27A71F}" type="slidenum">
              <a:rPr lang="en-US" smtClean="0"/>
              <a:t>21</a:t>
            </a:fld>
            <a:endParaRPr lang="en-US"/>
          </a:p>
        </p:txBody>
      </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dirty="0"/>
              <a:t>Sampling Contributions</a:t>
            </a:r>
          </a:p>
        </p:txBody>
      </p:sp>
      <p:pic>
        <p:nvPicPr>
          <p:cNvPr id="11" name="Picture 10">
            <a:extLst>
              <a:ext uri="{FF2B5EF4-FFF2-40B4-BE49-F238E27FC236}">
                <a16:creationId xmlns:a16="http://schemas.microsoft.com/office/drawing/2014/main" id="{40D59920-C8AE-45FB-A858-36E2182CACE1}"/>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2" name="Rectangle 11">
            <a:extLst>
              <a:ext uri="{FF2B5EF4-FFF2-40B4-BE49-F238E27FC236}">
                <a16:creationId xmlns:a16="http://schemas.microsoft.com/office/drawing/2014/main" id="{67745DC9-9C2D-4066-8F89-2C63F5BAAC1B}"/>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Autofit/>
          </a:bodyPr>
          <a:lstStyle/>
          <a:p>
            <a:r>
              <a:rPr lang="en-US" sz="3600" dirty="0"/>
              <a:t>Challenges in Sampling Experimental Spaces</a:t>
            </a:r>
          </a:p>
        </p:txBody>
      </p:sp>
      <p:sp>
        <p:nvSpPr>
          <p:cNvPr id="3" name="Content Placeholder 2"/>
          <p:cNvSpPr>
            <a:spLocks noGrp="1"/>
          </p:cNvSpPr>
          <p:nvPr>
            <p:ph idx="1"/>
          </p:nvPr>
        </p:nvSpPr>
        <p:spPr/>
        <p:txBody>
          <a:bodyPr>
            <a:normAutofit/>
          </a:bodyPr>
          <a:lstStyle/>
          <a:p>
            <a:pPr marL="228600" indent="0">
              <a:spcBef>
                <a:spcPts val="0"/>
              </a:spcBef>
              <a:buNone/>
            </a:pPr>
            <a:r>
              <a:rPr lang="en-US" dirty="0">
                <a:cs typeface="Franklin Gothic Book (Body)"/>
              </a:rPr>
              <a:t>We want the most out of the least amount of information since data is hard to come by:</a:t>
            </a:r>
          </a:p>
          <a:p>
            <a:pPr marL="1085850" lvl="1" indent="-457200">
              <a:spcBef>
                <a:spcPts val="0"/>
              </a:spcBef>
            </a:pPr>
            <a:r>
              <a:rPr lang="en-US" dirty="0">
                <a:cs typeface="Franklin Gothic Book (Body)"/>
              </a:rPr>
              <a:t>Expensive</a:t>
            </a:r>
          </a:p>
          <a:p>
            <a:pPr marL="1085850" lvl="1" indent="-457200">
              <a:spcBef>
                <a:spcPts val="0"/>
              </a:spcBef>
            </a:pPr>
            <a:r>
              <a:rPr lang="en-US" dirty="0">
                <a:cs typeface="Franklin Gothic Book (Body)"/>
              </a:rPr>
              <a:t>Time-consuming</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228600" indent="0">
              <a:spcBef>
                <a:spcPts val="0"/>
              </a:spcBef>
              <a:buNone/>
            </a:pPr>
            <a:r>
              <a:rPr lang="en-US" dirty="0">
                <a:cs typeface="Franklin Gothic Book (Body)"/>
              </a:rPr>
              <a:t>Data can exist in high-dimensional space:</a:t>
            </a:r>
          </a:p>
          <a:p>
            <a:pPr marL="1085850" lvl="1" indent="-457200">
              <a:spcBef>
                <a:spcPts val="0"/>
              </a:spcBef>
            </a:pPr>
            <a:r>
              <a:rPr lang="en-US" dirty="0">
                <a:cs typeface="Franklin Gothic Book (Body)"/>
              </a:rPr>
              <a:t>Exponential increase of volume as dimension increases</a:t>
            </a: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22</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23</a:t>
            </a:fld>
            <a:endParaRPr lang="en-US"/>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24</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25</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168505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Limit Surface Restricted Adaptive Sampling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26</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27</a:t>
            </a:fld>
            <a:endParaRPr lang="en-US"/>
          </a:p>
        </p:txBody>
      </p:sp>
      <p:sp>
        <p:nvSpPr>
          <p:cNvPr id="7" name="Title 6"/>
          <p:cNvSpPr>
            <a:spLocks noGrp="1"/>
          </p:cNvSpPr>
          <p:nvPr>
            <p:ph type="title"/>
          </p:nvPr>
        </p:nvSpPr>
        <p:spPr>
          <a:solidFill>
            <a:schemeClr val="accent4"/>
          </a:solidFill>
        </p:spPr>
        <p:txBody>
          <a:bodyPr>
            <a:normAutofit fontScale="90000"/>
          </a:bodyPr>
          <a:lstStyle/>
          <a:p>
            <a:r>
              <a:rPr lang="en-US" sz="3900" dirty="0"/>
              <a:t>Pipelines for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Autofit/>
          </a:bodyPr>
          <a:lstStyle/>
          <a:p>
            <a:r>
              <a:rPr lang="en-US" sz="3200" dirty="0"/>
              <a:t>Topology-Aware Limit Surface Adaptive Sampling</a:t>
            </a:r>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Select training data &amp; obtain true response</a:t>
            </a:r>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a:t>Fit a Predicting Model (PM)</a:t>
            </a:r>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a:t>Select candidates by random walks from shared local maxima</a:t>
            </a:r>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Score candidates &amp; Select candidate to add to the Training data</a:t>
            </a:r>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PM  &amp; build neighborhood graph</a:t>
            </a:r>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b="1" i="1" dirty="0">
                <a:solidFill>
                  <a:schemeClr val="accent4">
                    <a:lumMod val="50000"/>
                  </a:schemeClr>
                </a:solidFill>
              </a:rPr>
              <a:t>relaxed</a:t>
            </a:r>
            <a:r>
              <a:rPr lang="en-US" sz="1600" dirty="0">
                <a:solidFill>
                  <a:schemeClr val="accent4">
                    <a:lumMod val="50000"/>
                  </a:schemeClr>
                </a:solidFill>
              </a:rPr>
              <a:t> </a:t>
            </a:r>
            <a:r>
              <a:rPr lang="en-US" sz="1600" dirty="0"/>
              <a:t>spanning crystals </a:t>
            </a:r>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28</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a:solidFill>
                  <a:srgbClr val="8064A2"/>
                </a:solidFill>
              </a:rPr>
              <a:t>M1</a:t>
            </a:r>
          </a:p>
        </p:txBody>
      </p:sp>
      <p:sp>
        <p:nvSpPr>
          <p:cNvPr id="23" name="Rectangle 22"/>
          <p:cNvSpPr/>
          <p:nvPr/>
        </p:nvSpPr>
        <p:spPr>
          <a:xfrm>
            <a:off x="4600342" y="1830663"/>
            <a:ext cx="614471" cy="461665"/>
          </a:xfrm>
          <a:prstGeom prst="rect">
            <a:avLst/>
          </a:prstGeom>
        </p:spPr>
        <p:txBody>
          <a:bodyPr wrap="none">
            <a:spAutoFit/>
          </a:bodyPr>
          <a:lstStyle/>
          <a:p>
            <a:r>
              <a:rPr lang="en-US" sz="2400">
                <a:solidFill>
                  <a:srgbClr val="8064A2"/>
                </a:solidFill>
              </a:rPr>
              <a:t>M2</a:t>
            </a:r>
          </a:p>
        </p:txBody>
      </p:sp>
      <p:sp>
        <p:nvSpPr>
          <p:cNvPr id="24" name="Rectangle 23"/>
          <p:cNvSpPr/>
          <p:nvPr/>
        </p:nvSpPr>
        <p:spPr>
          <a:xfrm>
            <a:off x="7271575" y="1830663"/>
            <a:ext cx="614471" cy="461665"/>
          </a:xfrm>
          <a:prstGeom prst="rect">
            <a:avLst/>
          </a:prstGeom>
        </p:spPr>
        <p:txBody>
          <a:bodyPr wrap="none">
            <a:spAutoFit/>
          </a:bodyPr>
          <a:lstStyle/>
          <a:p>
            <a:r>
              <a:rPr lang="en-US" sz="2400">
                <a:solidFill>
                  <a:srgbClr val="8064A2"/>
                </a:solidFill>
              </a:rPr>
              <a:t>M3</a:t>
            </a: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29</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sp>
        <p:nvSpPr>
          <p:cNvPr id="25" name="Rectangle 24">
            <a:extLst>
              <a:ext uri="{FF2B5EF4-FFF2-40B4-BE49-F238E27FC236}">
                <a16:creationId xmlns:a16="http://schemas.microsoft.com/office/drawing/2014/main" id="{036C3A71-E5C2-4B4F-B411-22863A8525E5}"/>
              </a:ext>
            </a:extLst>
          </p:cNvPr>
          <p:cNvSpPr/>
          <p:nvPr/>
        </p:nvSpPr>
        <p:spPr>
          <a:xfrm>
            <a:off x="564099" y="3454482"/>
            <a:ext cx="8015802" cy="1796886"/>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330986" y="3159820"/>
            <a:ext cx="42062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Sampling/Active Learning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5440966" y="4469427"/>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3695176" y="4089470"/>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Visualization</a:t>
            </a:r>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9" presetClass="emph" presetSubtype="0" grpId="1" nodeType="withEffect">
                                  <p:stCondLst>
                                    <p:cond delay="0"/>
                                  </p:stCondLst>
                                  <p:childTnLst>
                                    <p:set>
                                      <p:cBhvr>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9" presetClass="emph" presetSubtype="0" grpId="1" nodeType="withEffect">
                                  <p:stCondLst>
                                    <p:cond delay="0"/>
                                  </p:stCondLst>
                                  <p:childTnLst>
                                    <p:set>
                                      <p:cBhvr>
                                        <p:cTn id="33" dur="indefinite"/>
                                        <p:tgtEl>
                                          <p:spTgt spid="16"/>
                                        </p:tgtEl>
                                        <p:attrNameLst>
                                          <p:attrName>style.opacity</p:attrName>
                                        </p:attrNameLst>
                                      </p:cBhvr>
                                      <p:to>
                                        <p:strVal val="0.5"/>
                                      </p:to>
                                    </p:set>
                                    <p:animEffect filter="image" prLst="opacity: 0.5">
                                      <p:cBhvr rctx="IE">
                                        <p:cTn id="34" dur="indefinite"/>
                                        <p:tgtEl>
                                          <p:spTgt spid="16"/>
                                        </p:tgtEl>
                                      </p:cBhvr>
                                    </p:animEffect>
                                  </p:childTnLst>
                                </p:cTn>
                              </p:par>
                              <p:par>
                                <p:cTn id="35" presetID="10" presetClass="exit" presetSubtype="0" fill="hold" grpId="1"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5" grpId="1" animBg="1"/>
      <p:bldP spid="16" grpId="0" animBg="1"/>
      <p:bldP spid="16" grpId="1" animBg="1"/>
      <p:bldP spid="29" grpId="0"/>
      <p:bldP spid="29" grpId="1"/>
      <p:bldP spid="30" grpId="0"/>
      <p:bldP spid="30" grpId="1"/>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9144000" cy="1162048"/>
          </a:xfrm>
        </p:spPr>
        <p:txBody>
          <a:bodyPr>
            <a:normAutofit fontScale="85000" lnSpcReduction="10000"/>
          </a:bodyPr>
          <a:lstStyle/>
          <a:p>
            <a:pPr marL="342900" lvl="2" indent="-342900"/>
            <a:r>
              <a:rPr lang="en-US" dirty="0"/>
              <a:t>Structured sensitivity analysis</a:t>
            </a:r>
          </a:p>
          <a:p>
            <a:pPr marL="342900" lvl="2" indent="-342900"/>
            <a:r>
              <a:rPr lang="en-US" dirty="0"/>
              <a:t>Understanding approximation errors/limitations of topology</a:t>
            </a:r>
          </a:p>
          <a:p>
            <a:pPr marL="342900" lvl="2" indent="-342900"/>
            <a:r>
              <a:rPr lang="en-US" dirty="0"/>
              <a:t>Various applications: nuclear safety, civil engineering, nuclear fusion research</a:t>
            </a:r>
          </a:p>
          <a:p>
            <a:pPr marL="342900" lvl="2" indent="-342900"/>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30</a:t>
            </a:fld>
            <a:endParaRPr lang="en-US"/>
          </a:p>
        </p:txBody>
      </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a:t>Analysis Contributions</a:t>
            </a:r>
          </a:p>
        </p:txBody>
      </p:sp>
      <p:pic>
        <p:nvPicPr>
          <p:cNvPr id="18" name="Picture 17">
            <a:extLst>
              <a:ext uri="{FF2B5EF4-FFF2-40B4-BE49-F238E27FC236}">
                <a16:creationId xmlns:a16="http://schemas.microsoft.com/office/drawing/2014/main" id="{EDD4F350-05BA-4BB1-848C-759CBA1D338A}"/>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1B6901FC-153F-4B39-BAAF-89CA651C22EE}"/>
              </a:ext>
            </a:extLst>
          </p:cNvPr>
          <p:cNvSpPr/>
          <p:nvPr/>
        </p:nvSpPr>
        <p:spPr>
          <a:xfrm>
            <a:off x="123892" y="1866899"/>
            <a:ext cx="8896215" cy="4987413"/>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Local SA</a:t>
            </a: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Global SA</a:t>
            </a: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000" dirty="0"/>
              <a:t>Previous Work of Sensitivity Analysis in Visualization</a:t>
            </a:r>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31</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Linear</a:t>
            </a:r>
          </a:p>
          <a:p>
            <a:pPr marL="342900" indent="-342900">
              <a:buFont typeface="Arial"/>
              <a:buChar char="•"/>
            </a:pPr>
            <a:r>
              <a:rPr lang="en-US" sz="2400" dirty="0"/>
              <a:t>Pearson</a:t>
            </a:r>
          </a:p>
          <a:p>
            <a:pPr marL="342900" indent="-342900">
              <a:buFont typeface="Arial"/>
              <a:buChar char="•"/>
            </a:pPr>
            <a:r>
              <a:rPr lang="en-US" sz="2400" dirty="0"/>
              <a:t>Spearman rank</a:t>
            </a:r>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r>
              <a:rPr lang="en-US" sz="2400" dirty="0"/>
              <a:t>Coefficient of determination (R</a:t>
            </a:r>
            <a:r>
              <a:rPr lang="en-US" sz="2400" baseline="30000" dirty="0"/>
              <a:t>2</a:t>
            </a:r>
            <a:r>
              <a:rPr lang="en-US" sz="2400" dirty="0"/>
              <a:t>)</a:t>
            </a:r>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32</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We Can Use Topology for Structured SA</a:t>
            </a:r>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6BF8530-B6DD-42C4-845D-23A787028575}"/>
              </a:ext>
            </a:extLst>
          </p:cNvPr>
          <p:cNvPicPr>
            <a:picLocks noChangeAspect="1"/>
          </p:cNvPicPr>
          <p:nvPr/>
        </p:nvPicPr>
        <p:blipFill>
          <a:blip r:embed="rId3"/>
          <a:stretch>
            <a:fillRect/>
          </a:stretch>
        </p:blipFill>
        <p:spPr>
          <a:xfrm>
            <a:off x="2326639" y="3908506"/>
            <a:ext cx="4541819" cy="2966284"/>
          </a:xfrm>
          <a:prstGeom prst="rect">
            <a:avLst/>
          </a:prstGeom>
        </p:spPr>
      </p:pic>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33</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a:ln w="22225">
                  <a:solidFill>
                    <a:schemeClr val="accent3"/>
                  </a:solidFill>
                  <a:prstDash val="solid"/>
                </a:ln>
                <a:solidFill>
                  <a:schemeClr val="accent3">
                    <a:lumMod val="40000"/>
                    <a:lumOff val="60000"/>
                  </a:schemeClr>
                </a:solidFill>
                <a:effectLst/>
              </a:rPr>
              <a:t>?</a:t>
            </a: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a:solidFill>
                  <a:schemeClr val="accent3"/>
                </a:solidFill>
              </a:rPr>
              <a:t>Conclusion:</a:t>
            </a:r>
            <a:r>
              <a:rPr lang="en-US" b="1" dirty="0">
                <a:solidFill>
                  <a:schemeClr val="accent2"/>
                </a:solidFill>
              </a:rPr>
              <a:t> </a:t>
            </a:r>
            <a:r>
              <a:rPr lang="en-US" dirty="0">
                <a:solidFill>
                  <a:schemeClr val="tx1"/>
                </a:solidFill>
              </a:rPr>
              <a:t>Simulation input is incorrectly coded. </a:t>
            </a:r>
            <a:endParaRPr lang="en-US" b="1" dirty="0">
              <a:solidFill>
                <a:schemeClr val="accent2"/>
              </a:solidFill>
            </a:endParaRPr>
          </a:p>
        </p:txBody>
      </p:sp>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564099" y="3079666"/>
            <a:ext cx="8015802" cy="1222395"/>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3" name="Arrow: Bent 2">
            <a:extLst>
              <a:ext uri="{FF2B5EF4-FFF2-40B4-BE49-F238E27FC236}">
                <a16:creationId xmlns:a16="http://schemas.microsoft.com/office/drawing/2014/main" id="{E54A26AA-9B17-4612-AE58-CD924697CCC5}"/>
              </a:ext>
            </a:extLst>
          </p:cNvPr>
          <p:cNvSpPr/>
          <p:nvPr/>
        </p:nvSpPr>
        <p:spPr>
          <a:xfrm>
            <a:off x="3541882" y="5298075"/>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4011560" y="5788554"/>
            <a:ext cx="1728965" cy="260554"/>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P spid="17" grpId="0" animBg="1"/>
      <p:bldP spid="19" grpId="0" animBg="1"/>
      <p:bldP spid="3"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34</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35</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extrema due to under-connected graph</a:t>
            </a:r>
          </a:p>
        </p:txBody>
      </p:sp>
      <p:sp>
        <p:nvSpPr>
          <p:cNvPr id="61" name="Rectangle 60">
            <a:extLst>
              <a:ext uri="{FF2B5EF4-FFF2-40B4-BE49-F238E27FC236}">
                <a16:creationId xmlns:a16="http://schemas.microsoft.com/office/drawing/2014/main" id="{37BA24DE-D8F3-41F7-B8BF-3D51CC828A6A}"/>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36</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extrema due to over-connected graph</a:t>
            </a:r>
          </a:p>
        </p:txBody>
      </p:sp>
      <p:sp>
        <p:nvSpPr>
          <p:cNvPr id="70" name="Rectangle 69">
            <a:extLst>
              <a:ext uri="{FF2B5EF4-FFF2-40B4-BE49-F238E27FC236}">
                <a16:creationId xmlns:a16="http://schemas.microsoft.com/office/drawing/2014/main" id="{FA509050-69F0-4B3C-B044-15F3912907A2}"/>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55" y="2524911"/>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639" y="2284159"/>
            <a:ext cx="2880677" cy="3495822"/>
          </a:xfrm>
          <a:prstGeom prst="rect">
            <a:avLst/>
          </a:prstGeom>
        </p:spPr>
      </p:pic>
      <p:sp>
        <p:nvSpPr>
          <p:cNvPr id="3" name="Oval 2"/>
          <p:cNvSpPr/>
          <p:nvPr/>
        </p:nvSpPr>
        <p:spPr>
          <a:xfrm rot="1905631">
            <a:off x="2330038" y="3453166"/>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5755551" y="2829581"/>
            <a:ext cx="532247" cy="2263136"/>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37</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sp>
        <p:nvSpPr>
          <p:cNvPr id="11" name="Rectangle 10">
            <a:extLst>
              <a:ext uri="{FF2B5EF4-FFF2-40B4-BE49-F238E27FC236}">
                <a16:creationId xmlns:a16="http://schemas.microsoft.com/office/drawing/2014/main" id="{8B5343EA-C8C5-4EC6-B73F-F351E6A5EDD0}"/>
              </a:ext>
            </a:extLst>
          </p:cNvPr>
          <p:cNvSpPr/>
          <p:nvPr/>
        </p:nvSpPr>
        <p:spPr>
          <a:xfrm>
            <a:off x="564099" y="1914827"/>
            <a:ext cx="8015802" cy="413354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38</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pic>
        <p:nvPicPr>
          <p:cNvPr id="12" name="Picture 11">
            <a:extLst>
              <a:ext uri="{FF2B5EF4-FFF2-40B4-BE49-F238E27FC236}">
                <a16:creationId xmlns:a16="http://schemas.microsoft.com/office/drawing/2014/main" id="{DAD90673-BC66-45EA-B5A4-59B96D29D1D5}"/>
              </a:ext>
            </a:extLst>
          </p:cNvPr>
          <p:cNvPicPr>
            <a:picLocks noChangeAspect="1"/>
          </p:cNvPicPr>
          <p:nvPr/>
        </p:nvPicPr>
        <p:blipFill>
          <a:blip r:embed="rId3"/>
          <a:stretch>
            <a:fillRect/>
          </a:stretch>
        </p:blipFill>
        <p:spPr>
          <a:xfrm>
            <a:off x="2477714" y="2837112"/>
            <a:ext cx="4541819" cy="2966284"/>
          </a:xfrm>
          <a:prstGeom prst="rect">
            <a:avLst/>
          </a:prstGeom>
        </p:spPr>
      </p:pic>
      <p:sp>
        <p:nvSpPr>
          <p:cNvPr id="13" name="Arrow: Bent 12">
            <a:extLst>
              <a:ext uri="{FF2B5EF4-FFF2-40B4-BE49-F238E27FC236}">
                <a16:creationId xmlns:a16="http://schemas.microsoft.com/office/drawing/2014/main" id="{5D524412-2316-4069-8571-4609ED665860}"/>
              </a:ext>
            </a:extLst>
          </p:cNvPr>
          <p:cNvSpPr/>
          <p:nvPr/>
        </p:nvSpPr>
        <p:spPr>
          <a:xfrm>
            <a:off x="3692957" y="4226681"/>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54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3434316" y="704850"/>
            <a:ext cx="5709684" cy="6153149"/>
          </a:xfrm>
        </p:spPr>
        <p:txBody>
          <a:bodyPr>
            <a:normAutofit/>
          </a:bodyPr>
          <a:lstStyle/>
          <a:p>
            <a:pPr marL="457200" lvl="2" indent="-457200"/>
            <a:r>
              <a:rPr lang="en-US" dirty="0"/>
              <a:t>Considering alternative graphs</a:t>
            </a:r>
          </a:p>
          <a:p>
            <a:pPr marL="457200" lvl="2" indent="-457200"/>
            <a:r>
              <a:rPr lang="en-US" dirty="0"/>
              <a:t>GPU framework</a:t>
            </a:r>
          </a:p>
          <a:p>
            <a:pPr marL="457200" lvl="2" indent="-457200"/>
            <a:r>
              <a:rPr lang="en-US" dirty="0"/>
              <a:t>Comparing proximity graphs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39</a:t>
            </a:fld>
            <a:endParaRPr lang="en-US"/>
          </a:p>
        </p:txBody>
      </p:sp>
      <p:sp>
        <p:nvSpPr>
          <p:cNvPr id="16" name="Title 1"/>
          <p:cNvSpPr>
            <a:spLocks noGrp="1"/>
          </p:cNvSpPr>
          <p:nvPr>
            <p:ph type="title"/>
          </p:nvPr>
        </p:nvSpPr>
        <p:spPr>
          <a:xfrm>
            <a:off x="0" y="0"/>
            <a:ext cx="9144000" cy="704851"/>
          </a:xfrm>
          <a:solidFill>
            <a:schemeClr val="accent1"/>
          </a:solidFill>
        </p:spPr>
        <p:txBody>
          <a:bodyPr>
            <a:normAutofit fontScale="90000"/>
          </a:bodyPr>
          <a:lstStyle/>
          <a:p>
            <a:r>
              <a:rPr lang="en-US" dirty="0"/>
              <a:t>Model Contributions</a:t>
            </a:r>
          </a:p>
        </p:txBody>
      </p:sp>
      <p:pic>
        <p:nvPicPr>
          <p:cNvPr id="18" name="Picture 17">
            <a:extLst>
              <a:ext uri="{FF2B5EF4-FFF2-40B4-BE49-F238E27FC236}">
                <a16:creationId xmlns:a16="http://schemas.microsoft.com/office/drawing/2014/main" id="{C8D8AD15-AF66-4D9E-96AD-58AFD2846EC2}"/>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70B15943-4ACB-4EA4-9867-70AC6CA1E70B}"/>
              </a:ext>
            </a:extLst>
          </p:cNvPr>
          <p:cNvSpPr/>
          <p:nvPr/>
        </p:nvSpPr>
        <p:spPr>
          <a:xfrm>
            <a:off x="201646" y="2003723"/>
            <a:ext cx="8740708" cy="4805216"/>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311228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Tree>
    <p:extLst>
      <p:ext uri="{BB962C8B-B14F-4D97-AF65-F5344CB8AC3E}">
        <p14:creationId xmlns:p14="http://schemas.microsoft.com/office/powerpoint/2010/main" val="161933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defRPr/>
            </a:pPr>
            <a:r>
              <a:rPr lang="en-US" sz="2400" dirty="0">
                <a:latin typeface="Arial" pitchFamily="34" charset="0"/>
                <a:cs typeface="Arial" pitchFamily="34" charset="0"/>
              </a:rPr>
              <a:t>	(can be hard to get right)</a:t>
            </a:r>
          </a:p>
        </p:txBody>
      </p:sp>
      <p:cxnSp>
        <p:nvCxnSpPr>
          <p:cNvPr id="515" name="Straight Connector 514"/>
          <p:cNvCxnSpPr>
            <a:stCxn id="99" idx="4"/>
            <a:endCxn id="132"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6149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6172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7064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6226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8359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8305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8382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7750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8305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7597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6073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6248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6226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7010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7467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7467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8588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096000" y="3048000"/>
            <a:ext cx="0" cy="381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49882" y="2819400"/>
            <a:ext cx="479518" cy="985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149882" y="3025682"/>
            <a:ext cx="349436" cy="3494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172200" y="2971800"/>
            <a:ext cx="12192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7064282" y="4473482"/>
            <a:ext cx="6542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7086600" y="4267200"/>
            <a:ext cx="533400" cy="152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7064282" y="3863882"/>
            <a:ext cx="4256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7010400" y="4495800"/>
            <a:ext cx="381000" cy="3048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40</a:t>
            </a:fld>
            <a:endParaRPr lang="en-US"/>
          </a:p>
        </p:txBody>
      </p:sp>
      <p:sp>
        <p:nvSpPr>
          <p:cNvPr id="85" name="Title 1">
            <a:extLst>
              <a:ext uri="{FF2B5EF4-FFF2-40B4-BE49-F238E27FC236}">
                <a16:creationId xmlns:a16="http://schemas.microsoft.com/office/drawing/2014/main" id="{533032DC-DFB0-4204-A29C-845CB2235963}"/>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4F81BD"/>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500" fill="hold"/>
                                        <p:tgtEl>
                                          <p:spTgt spid="90"/>
                                        </p:tgtEl>
                                        <p:attrNameLst>
                                          <p:attrName>fillcolor</p:attrName>
                                        </p:attrNameLst>
                                      </p:cBhvr>
                                      <p:to>
                                        <a:srgbClr val="4F81BD"/>
                                      </p:to>
                                    </p:animClr>
                                    <p:set>
                                      <p:cBhvr>
                                        <p:cTn id="26" dur="500" fill="hold"/>
                                        <p:tgtEl>
                                          <p:spTgt spid="90"/>
                                        </p:tgtEl>
                                        <p:attrNameLst>
                                          <p:attrName>fill.type</p:attrName>
                                        </p:attrNameLst>
                                      </p:cBhvr>
                                      <p:to>
                                        <p:strVal val="solid"/>
                                      </p:to>
                                    </p:set>
                                    <p:set>
                                      <p:cBhvr>
                                        <p:cTn id="27" dur="500" fill="hold"/>
                                        <p:tgtEl>
                                          <p:spTgt spid="90"/>
                                        </p:tgtEl>
                                        <p:attrNameLst>
                                          <p:attrName>fill.on</p:attrName>
                                        </p:attrNameLst>
                                      </p:cBhvr>
                                      <p:to>
                                        <p:strVal val="true"/>
                                      </p:to>
                                    </p:set>
                                  </p:childTnLst>
                                </p:cTn>
                              </p:par>
                              <p:par>
                                <p:cTn id="28" presetID="10" presetClass="exit" presetSubtype="0" fill="hold" nodeType="withEffect">
                                  <p:stCondLst>
                                    <p:cond delay="0"/>
                                  </p:stCondLst>
                                  <p:childTnLst>
                                    <p:animEffect transition="out" filter="fade">
                                      <p:cBhvr>
                                        <p:cTn id="29" dur="500"/>
                                        <p:tgtEl>
                                          <p:spTgt spid="240"/>
                                        </p:tgtEl>
                                      </p:cBhvr>
                                    </p:animEffect>
                                    <p:set>
                                      <p:cBhvr>
                                        <p:cTn id="30" dur="1" fill="hold">
                                          <p:stCondLst>
                                            <p:cond delay="499"/>
                                          </p:stCondLst>
                                        </p:cTn>
                                        <p:tgtEl>
                                          <p:spTgt spid="24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42"/>
                                        </p:tgtEl>
                                      </p:cBhvr>
                                    </p:animEffect>
                                    <p:set>
                                      <p:cBhvr>
                                        <p:cTn id="33" dur="1" fill="hold">
                                          <p:stCondLst>
                                            <p:cond delay="499"/>
                                          </p:stCondLst>
                                        </p:cTn>
                                        <p:tgtEl>
                                          <p:spTgt spid="24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1"/>
                                        </p:tgtEl>
                                      </p:cBhvr>
                                    </p:animEffect>
                                    <p:set>
                                      <p:cBhvr>
                                        <p:cTn id="36" dur="1" fill="hold">
                                          <p:stCondLst>
                                            <p:cond delay="499"/>
                                          </p:stCondLst>
                                        </p:cTn>
                                        <p:tgtEl>
                                          <p:spTgt spid="2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par>
                                <p:cTn id="40" presetID="1" presetClass="emph" presetSubtype="2" fill="hold" nodeType="withEffect">
                                  <p:stCondLst>
                                    <p:cond delay="0"/>
                                  </p:stCondLst>
                                  <p:childTnLst>
                                    <p:animClr clrSpc="rgb" dir="cw">
                                      <p:cBhvr>
                                        <p:cTn id="41" dur="500" fill="hold"/>
                                        <p:tgtEl>
                                          <p:spTgt spid="99"/>
                                        </p:tgtEl>
                                        <p:attrNameLst>
                                          <p:attrName>fillcolor</p:attrName>
                                        </p:attrNameLst>
                                      </p:cBhvr>
                                      <p:to>
                                        <a:srgbClr val="808080"/>
                                      </p:to>
                                    </p:animClr>
                                    <p:set>
                                      <p:cBhvr>
                                        <p:cTn id="42" dur="500" fill="hold"/>
                                        <p:tgtEl>
                                          <p:spTgt spid="99"/>
                                        </p:tgtEl>
                                        <p:attrNameLst>
                                          <p:attrName>fill.type</p:attrName>
                                        </p:attrNameLst>
                                      </p:cBhvr>
                                      <p:to>
                                        <p:strVal val="solid"/>
                                      </p:to>
                                    </p:set>
                                    <p:set>
                                      <p:cBhvr>
                                        <p:cTn id="43" dur="500" fill="hold"/>
                                        <p:tgtEl>
                                          <p:spTgt spid="99"/>
                                        </p:tgtEl>
                                        <p:attrNameLst>
                                          <p:attrName>fill.on</p:attrName>
                                        </p:attrNameLst>
                                      </p:cBhvr>
                                      <p:to>
                                        <p:strVal val="true"/>
                                      </p:to>
                                    </p:set>
                                  </p:childTnLst>
                                </p:cTn>
                              </p:par>
                              <p:par>
                                <p:cTn id="44" presetID="10" presetClass="entr" presetSubtype="0" fill="hold"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par>
                                <p:cTn id="47" presetID="10" presetClass="entr" presetSubtype="0" fill="hold" nodeType="withEffect">
                                  <p:stCondLst>
                                    <p:cond delay="0"/>
                                  </p:stCondLst>
                                  <p:childTnLst>
                                    <p:set>
                                      <p:cBhvr>
                                        <p:cTn id="48" dur="1" fill="hold">
                                          <p:stCondLst>
                                            <p:cond delay="0"/>
                                          </p:stCondLst>
                                        </p:cTn>
                                        <p:tgtEl>
                                          <p:spTgt spid="244"/>
                                        </p:tgtEl>
                                        <p:attrNameLst>
                                          <p:attrName>style.visibility</p:attrName>
                                        </p:attrNameLst>
                                      </p:cBhvr>
                                      <p:to>
                                        <p:strVal val="visible"/>
                                      </p:to>
                                    </p:set>
                                    <p:animEffect transition="in" filter="fade">
                                      <p:cBhvr>
                                        <p:cTn id="49" dur="500"/>
                                        <p:tgtEl>
                                          <p:spTgt spid="244"/>
                                        </p:tgtEl>
                                      </p:cBhvr>
                                    </p:animEffect>
                                  </p:childTnLst>
                                </p:cTn>
                              </p:par>
                              <p:par>
                                <p:cTn id="50" presetID="10" presetClass="entr" presetSubtype="0" fill="hold" nodeType="withEffect">
                                  <p:stCondLst>
                                    <p:cond delay="0"/>
                                  </p:stCondLst>
                                  <p:childTnLst>
                                    <p:set>
                                      <p:cBhvr>
                                        <p:cTn id="51" dur="1" fill="hold">
                                          <p:stCondLst>
                                            <p:cond delay="0"/>
                                          </p:stCondLst>
                                        </p:cTn>
                                        <p:tgtEl>
                                          <p:spTgt spid="243"/>
                                        </p:tgtEl>
                                        <p:attrNameLst>
                                          <p:attrName>style.visibility</p:attrName>
                                        </p:attrNameLst>
                                      </p:cBhvr>
                                      <p:to>
                                        <p:strVal val="visible"/>
                                      </p:to>
                                    </p:set>
                                    <p:animEffect transition="in" filter="fade">
                                      <p:cBhvr>
                                        <p:cTn id="52" dur="500"/>
                                        <p:tgtEl>
                                          <p:spTgt spid="243"/>
                                        </p:tgtEl>
                                      </p:cBhvr>
                                    </p:animEffect>
                                  </p:childTnLst>
                                </p:cTn>
                              </p:par>
                              <p:par>
                                <p:cTn id="53" presetID="10" presetClass="entr" presetSubtype="0"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fade">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1" end="1"/>
                                            </p:txEl>
                                          </p:spTgt>
                                        </p:tgtEl>
                                        <p:attrNameLst>
                                          <p:attrName>style.visibility</p:attrName>
                                        </p:attrNameLst>
                                      </p:cBhvr>
                                      <p:to>
                                        <p:strVal val="visible"/>
                                      </p:to>
                                    </p:set>
                                    <p:animEffect transition="in" filter="fade">
                                      <p:cBhvr>
                                        <p:cTn id="60" dur="500"/>
                                        <p:tgtEl>
                                          <p:spTgt spid="26">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xEl>
                                              <p:pRg st="2" end="2"/>
                                            </p:txEl>
                                          </p:spTgt>
                                        </p:tgtEl>
                                        <p:attrNameLst>
                                          <p:attrName>style.visibility</p:attrName>
                                        </p:attrNameLst>
                                      </p:cBhvr>
                                      <p:to>
                                        <p:strVal val="visible"/>
                                      </p:to>
                                    </p:set>
                                    <p:animEffect transition="in" filter="fade">
                                      <p:cBhvr>
                                        <p:cTn id="63"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2773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5943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6073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4655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6019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41</a:t>
            </a:fld>
            <a:endParaRPr lang="en-US"/>
          </a:p>
        </p:txBody>
      </p:sp>
      <p:sp>
        <p:nvSpPr>
          <p:cNvPr id="99" name="Title 1">
            <a:extLst>
              <a:ext uri="{FF2B5EF4-FFF2-40B4-BE49-F238E27FC236}">
                <a16:creationId xmlns:a16="http://schemas.microsoft.com/office/drawing/2014/main" id="{9BE93FA0-74CE-4648-A227-2CF087896587}"/>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5943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2761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29601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6019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6073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42</a:t>
            </a:fld>
            <a:endParaRPr lang="en-US"/>
          </a:p>
        </p:txBody>
      </p:sp>
      <p:sp>
        <p:nvSpPr>
          <p:cNvPr id="100" name="Title 1">
            <a:extLst>
              <a:ext uri="{FF2B5EF4-FFF2-40B4-BE49-F238E27FC236}">
                <a16:creationId xmlns:a16="http://schemas.microsoft.com/office/drawing/2014/main" id="{5F7AC431-1A1D-4D0E-96D4-91903EFB8200}"/>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8"/>
          <p:cNvSpPr/>
          <p:nvPr/>
        </p:nvSpPr>
        <p:spPr>
          <a:xfrm>
            <a:off x="2748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295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3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61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0854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2761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6019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6019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943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43</a:t>
            </a:fld>
            <a:endParaRPr lang="en-US"/>
          </a:p>
        </p:txBody>
      </p:sp>
      <p:sp>
        <p:nvSpPr>
          <p:cNvPr id="79" name="Rectangle 78"/>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5" name="Title 1">
            <a:extLst>
              <a:ext uri="{FF2B5EF4-FFF2-40B4-BE49-F238E27FC236}">
                <a16:creationId xmlns:a16="http://schemas.microsoft.com/office/drawing/2014/main" id="{21A2C8C2-914D-41EA-8A99-472457628BD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1000"/>
                                        <p:tgtEl>
                                          <p:spTgt spid="26">
                                            <p:txEl>
                                              <p:pRg st="4" end="4"/>
                                            </p:txEl>
                                          </p:spTgt>
                                        </p:tgtEl>
                                      </p:cBhvr>
                                    </p:animEffect>
                                  </p:childTnLst>
                                </p:cTn>
                              </p:par>
                              <p:par>
                                <p:cTn id="8" presetID="35" presetClass="path" presetSubtype="0" accel="50000" decel="50000" fill="hold" grpId="0" nodeType="withEffect">
                                  <p:stCondLst>
                                    <p:cond delay="0"/>
                                  </p:stCondLst>
                                  <p:childTnLst>
                                    <p:animMotion origin="layout" path="M 0 2.59259E-6 L -0.08125 2.59259E-6 " pathEditMode="relative" rAng="0" ptsTypes="AA">
                                      <p:cBhvr>
                                        <p:cTn id="9" dur="1000" fill="hold"/>
                                        <p:tgtEl>
                                          <p:spTgt spid="69"/>
                                        </p:tgtEl>
                                        <p:attrNameLst>
                                          <p:attrName>ppt_x</p:attrName>
                                          <p:attrName>ppt_y</p:attrName>
                                        </p:attrNameLst>
                                      </p:cBhvr>
                                      <p:rCtr x="-41" y="0"/>
                                    </p:animMotion>
                                  </p:childTnLst>
                                </p:cTn>
                              </p:par>
                              <p:par>
                                <p:cTn id="10" presetID="63" presetClass="path" presetSubtype="0" accel="50000" decel="50000" fill="hold" grpId="0" nodeType="withEffect">
                                  <p:stCondLst>
                                    <p:cond delay="0"/>
                                  </p:stCondLst>
                                  <p:childTnLst>
                                    <p:animMotion origin="layout" path="M 0 0 L 0.07708 0 " pathEditMode="relative" rAng="0" ptsTypes="AA">
                                      <p:cBhvr>
                                        <p:cTn id="11" dur="1000" fill="hold"/>
                                        <p:tgtEl>
                                          <p:spTgt spid="60"/>
                                        </p:tgtEl>
                                        <p:attrNameLst>
                                          <p:attrName>ppt_x</p:attrName>
                                          <p:attrName>ppt_y</p:attrName>
                                        </p:attrNameLst>
                                      </p:cBhvr>
                                      <p:rCtr x="39"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6">
                                            <p:txEl>
                                              <p:pRg st="5" end="5"/>
                                            </p:txEl>
                                          </p:spTgt>
                                        </p:tgtEl>
                                        <p:attrNameLst>
                                          <p:attrName>style.visibility</p:attrName>
                                        </p:attrNameLst>
                                      </p:cBhvr>
                                      <p:to>
                                        <p:strVal val="visible"/>
                                      </p:to>
                                    </p:set>
                                    <p:animEffect transition="in" filter="fade">
                                      <p:cBhvr>
                                        <p:cTn id="19" dur="1000"/>
                                        <p:tgtEl>
                                          <p:spTgt spid="26">
                                            <p:txEl>
                                              <p:pRg st="5" end="5"/>
                                            </p:txEl>
                                          </p:spTgt>
                                        </p:tgtEl>
                                      </p:cBhvr>
                                    </p:animEffect>
                                  </p:childTnLst>
                                </p:cTn>
                              </p:par>
                              <p:par>
                                <p:cTn id="20" presetID="10" presetClass="exit" presetSubtype="0" fill="hold" grpId="2" nodeType="withEffect">
                                  <p:stCondLst>
                                    <p:cond delay="0"/>
                                  </p:stCondLst>
                                  <p:childTnLst>
                                    <p:animEffect transition="out" filter="fade">
                                      <p:cBhvr>
                                        <p:cTn id="21" dur="2000"/>
                                        <p:tgtEl>
                                          <p:spTgt spid="69"/>
                                        </p:tgtEl>
                                      </p:cBhvr>
                                    </p:animEffect>
                                    <p:set>
                                      <p:cBhvr>
                                        <p:cTn id="22" dur="1" fill="hold">
                                          <p:stCondLst>
                                            <p:cond delay="1999"/>
                                          </p:stCondLst>
                                        </p:cTn>
                                        <p:tgtEl>
                                          <p:spTgt spid="69"/>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2000"/>
                                        <p:tgtEl>
                                          <p:spTgt spid="60"/>
                                        </p:tgtEl>
                                      </p:cBhvr>
                                    </p:animEffect>
                                    <p:set>
                                      <p:cBhvr>
                                        <p:cTn id="25" dur="1" fill="hold">
                                          <p:stCondLst>
                                            <p:cond delay="1999"/>
                                          </p:stCondLst>
                                        </p:cTn>
                                        <p:tgtEl>
                                          <p:spTgt spid="6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10" presetClass="exit" presetSubtype="0" fill="hold" nodeType="withEffect">
                                  <p:stCondLst>
                                    <p:cond delay="0"/>
                                  </p:stCondLst>
                                  <p:childTnLst>
                                    <p:animEffect transition="out" filter="fade">
                                      <p:cBhvr>
                                        <p:cTn id="33" dur="500"/>
                                        <p:tgtEl>
                                          <p:spTgt spid="295"/>
                                        </p:tgtEl>
                                      </p:cBhvr>
                                    </p:animEffect>
                                    <p:set>
                                      <p:cBhvr>
                                        <p:cTn id="34" dur="1" fill="hold">
                                          <p:stCondLst>
                                            <p:cond delay="499"/>
                                          </p:stCondLst>
                                        </p:cTn>
                                        <p:tgtEl>
                                          <p:spTgt spid="29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6101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8241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6019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19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4800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096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6781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6226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44</a:t>
            </a:fld>
            <a:endParaRPr lang="en-US"/>
          </a:p>
        </p:txBody>
      </p:sp>
      <p:sp>
        <p:nvSpPr>
          <p:cNvPr id="81" name="TextBox 80"/>
          <p:cNvSpPr txBox="1"/>
          <p:nvPr/>
        </p:nvSpPr>
        <p:spPr>
          <a:xfrm>
            <a:off x="6858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6019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7315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105739"/>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7521482" y="3025682"/>
            <a:ext cx="624509" cy="4488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00CAFF9C-E235-4C9C-8AF4-B8334C9F41E7}"/>
              </a:ext>
            </a:extLst>
          </p:cNvPr>
          <p:cNvGrpSpPr/>
          <p:nvPr/>
        </p:nvGrpSpPr>
        <p:grpSpPr>
          <a:xfrm>
            <a:off x="6019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8" name="Slide Number Placeholder 3">
            <a:extLst>
              <a:ext uri="{FF2B5EF4-FFF2-40B4-BE49-F238E27FC236}">
                <a16:creationId xmlns:a16="http://schemas.microsoft.com/office/drawing/2014/main" id="{A2F4870D-F50F-48AE-A180-F4B835C6270D}"/>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45</a:t>
            </a:fld>
            <a:endParaRPr lang="en-US" dirty="0"/>
          </a:p>
        </p:txBody>
      </p:sp>
    </p:spTree>
    <p:extLst>
      <p:ext uri="{BB962C8B-B14F-4D97-AF65-F5344CB8AC3E}">
        <p14:creationId xmlns:p14="http://schemas.microsoft.com/office/powerpoint/2010/main" val="70137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512004"/>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7517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6774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7517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6774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7467600" y="3048000"/>
            <a:ext cx="76200" cy="77407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7597682" y="3505200"/>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4767452-D405-42E0-8DEB-5B9AED1AABBA}"/>
              </a:ext>
            </a:extLst>
          </p:cNvPr>
          <p:cNvGrpSpPr/>
          <p:nvPr/>
        </p:nvGrpSpPr>
        <p:grpSpPr>
          <a:xfrm>
            <a:off x="6019800" y="2667000"/>
            <a:ext cx="2971800" cy="2644682"/>
            <a:chOff x="6019800" y="2667000"/>
            <a:chExt cx="2971800" cy="2644682"/>
          </a:xfrm>
        </p:grpSpPr>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46</a:t>
            </a:fld>
            <a:endParaRPr lang="en-US" dirty="0"/>
          </a:p>
        </p:txBody>
      </p:sp>
    </p:spTree>
    <p:extLst>
      <p:ext uri="{BB962C8B-B14F-4D97-AF65-F5344CB8AC3E}">
        <p14:creationId xmlns:p14="http://schemas.microsoft.com/office/powerpoint/2010/main" val="390976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5410200" cy="4782848"/>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a:p>
            <a:pPr marL="342900" indent="-342900">
              <a:spcBef>
                <a:spcPct val="20000"/>
              </a:spcBef>
              <a:defRPr/>
            </a:pPr>
            <a:endParaRPr lang="en-US" sz="2200" dirty="0">
              <a:latin typeface="Arial" pitchFamily="34" charset="0"/>
              <a:cs typeface="Arial" pitchFamily="34" charset="0"/>
            </a:endParaRPr>
          </a:p>
          <a:p>
            <a:pPr marL="342900" indent="-342900">
              <a:spcBef>
                <a:spcPct val="20000"/>
              </a:spcBef>
              <a:defRPr/>
            </a:pPr>
            <a:r>
              <a:rPr lang="en-US" sz="2200" dirty="0">
                <a:latin typeface="Arial" pitchFamily="34" charset="0"/>
                <a:cs typeface="Arial" pitchFamily="34" charset="0"/>
              </a:rPr>
              <a:t>*Can all be approximated from a k-NNG (given a sufficiently large k)</a:t>
            </a:r>
          </a:p>
          <a:p>
            <a:pPr marL="342900" indent="-342900">
              <a:spcBef>
                <a:spcPct val="20000"/>
              </a:spcBef>
              <a:defRPr/>
            </a:pPr>
            <a:r>
              <a:rPr lang="en-US" sz="2200" dirty="0">
                <a:latin typeface="Arial" pitchFamily="34" charset="0"/>
                <a:cs typeface="Arial" pitchFamily="34" charset="0"/>
              </a:rPr>
              <a:t>*Pruning edges for a given point is embarrassingly parallel</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47</a:t>
            </a:fld>
            <a:endParaRPr lang="en-US" dirty="0"/>
          </a:p>
        </p:txBody>
      </p:sp>
    </p:spTree>
    <p:extLst>
      <p:ext uri="{BB962C8B-B14F-4D97-AF65-F5344CB8AC3E}">
        <p14:creationId xmlns:p14="http://schemas.microsoft.com/office/powerpoint/2010/main" val="80700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6">
                                            <p:txEl>
                                              <p:pRg st="0" end="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26">
                                            <p:txEl>
                                              <p:pRg st="1" end="1"/>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26">
                                            <p:txEl>
                                              <p:pRg st="2" end="2"/>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26">
                                            <p:txEl>
                                              <p:pRg st="3" end="3"/>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26">
                                            <p:txEl>
                                              <p:pRg st="4" end="4"/>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26">
                                            <p:txEl>
                                              <p:pRg st="5" end="5"/>
                                            </p:txEl>
                                          </p:spTgt>
                                        </p:tgtEl>
                                        <p:attrNameLst>
                                          <p:attrName>style.fontWeight</p:attrName>
                                        </p:attrNameLst>
                                      </p:cBhvr>
                                      <p:to>
                                        <p:strVal val="bold"/>
                                      </p:to>
                                    </p:set>
                                  </p:childTnLst>
                                </p:cTn>
                              </p:par>
                              <p:par>
                                <p:cTn id="17" presetID="10" presetClass="entr" presetSubtype="0" fill="hold" nodeType="withEffect">
                                  <p:stCondLst>
                                    <p:cond delay="0"/>
                                  </p:stCondLst>
                                  <p:childTnLst>
                                    <p:set>
                                      <p:cBhvr>
                                        <p:cTn id="18" dur="1" fill="hold">
                                          <p:stCondLst>
                                            <p:cond delay="0"/>
                                          </p:stCondLst>
                                        </p:cTn>
                                        <p:tgtEl>
                                          <p:spTgt spid="26">
                                            <p:txEl>
                                              <p:pRg st="7" end="7"/>
                                            </p:txEl>
                                          </p:spTgt>
                                        </p:tgtEl>
                                        <p:attrNameLst>
                                          <p:attrName>style.visibility</p:attrName>
                                        </p:attrNameLst>
                                      </p:cBhvr>
                                      <p:to>
                                        <p:strVal val="visible"/>
                                      </p:to>
                                    </p:set>
                                    <p:animEffect transition="in" filter="fade">
                                      <p:cBhvr>
                                        <p:cTn id="19" dur="500"/>
                                        <p:tgtEl>
                                          <p:spTgt spid="26">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8" end="8"/>
                                            </p:txEl>
                                          </p:spTgt>
                                        </p:tgtEl>
                                        <p:attrNameLst>
                                          <p:attrName>style.visibility</p:attrName>
                                        </p:attrNameLst>
                                      </p:cBhvr>
                                      <p:to>
                                        <p:strVal val="visible"/>
                                      </p:to>
                                    </p:set>
                                    <p:animEffect transition="in" filter="fade">
                                      <p:cBhvr>
                                        <p:cTn id="24"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885824" y="2696436"/>
            <a:ext cx="8264275"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504950"/>
            <a:ext cx="914400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marL="342900" indent="-342900">
              <a:spcBef>
                <a:spcPct val="20000"/>
              </a:spcBef>
              <a:defRPr/>
            </a:pPr>
            <a:endParaRPr lang="en-US" sz="2200" dirty="0">
              <a:latin typeface="Arial" pitchFamily="34" charset="0"/>
              <a:cs typeface="Arial" pitchFamily="34" charset="0"/>
            </a:endParaRPr>
          </a:p>
          <a:p>
            <a:pPr>
              <a:spcBef>
                <a:spcPct val="20000"/>
              </a:spcBef>
              <a:defRPr/>
            </a:pPr>
            <a:r>
              <a:rPr lang="en-US" sz="2200" dirty="0">
                <a:latin typeface="Arial" pitchFamily="34" charset="0"/>
                <a:cs typeface="Arial" pitchFamily="34" charset="0"/>
              </a:rPr>
              <a:t>For p in points:</a:t>
            </a:r>
          </a:p>
          <a:p>
            <a:pPr>
              <a:spcBef>
                <a:spcPct val="20000"/>
              </a:spcBef>
              <a:defRPr/>
            </a:pPr>
            <a:r>
              <a:rPr lang="en-US" sz="2200" dirty="0">
                <a:latin typeface="Arial" pitchFamily="34" charset="0"/>
                <a:cs typeface="Arial" pitchFamily="34" charset="0"/>
              </a:rPr>
              <a:t>	neighbors =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a:spcBef>
                <a:spcPct val="20000"/>
              </a:spcBef>
              <a:defRPr/>
            </a:pPr>
            <a:r>
              <a:rPr lang="en-US" sz="2200" dirty="0">
                <a:latin typeface="Arial" pitchFamily="34" charset="0"/>
                <a:cs typeface="Arial" pitchFamily="34" charset="0"/>
              </a:rPr>
              <a:t>	For q in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lvl="2">
              <a:spcBef>
                <a:spcPct val="20000"/>
              </a:spcBef>
              <a:defRPr/>
            </a:pPr>
            <a:r>
              <a:rPr lang="en-US" sz="2200" dirty="0">
                <a:latin typeface="Arial" pitchFamily="34" charset="0"/>
                <a:cs typeface="Arial" pitchFamily="34" charset="0"/>
              </a:rPr>
              <a:t>if not </a:t>
            </a:r>
            <a:r>
              <a:rPr lang="en-US" sz="2200" dirty="0" err="1">
                <a:latin typeface="Arial" pitchFamily="34" charset="0"/>
                <a:cs typeface="Arial" pitchFamily="34" charset="0"/>
              </a:rPr>
              <a:t>is_valid</a:t>
            </a:r>
            <a:r>
              <a:rPr lang="en-US" sz="2200" dirty="0">
                <a:latin typeface="Arial" pitchFamily="34" charset="0"/>
                <a:cs typeface="Arial" pitchFamily="34" charset="0"/>
              </a:rPr>
              <a:t>(</a:t>
            </a:r>
            <a:r>
              <a:rPr lang="en-US" sz="2200" dirty="0" err="1">
                <a:latin typeface="Arial" pitchFamily="34" charset="0"/>
                <a:cs typeface="Arial" pitchFamily="34" charset="0"/>
              </a:rPr>
              <a:t>pq</a:t>
            </a:r>
            <a:r>
              <a:rPr lang="en-US" sz="2200" dirty="0">
                <a:latin typeface="Arial" pitchFamily="34" charset="0"/>
                <a:cs typeface="Arial" pitchFamily="34" charset="0"/>
              </a:rPr>
              <a:t>,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lvl="3">
              <a:spcBef>
                <a:spcPct val="20000"/>
              </a:spcBef>
              <a:defRPr/>
            </a:pPr>
            <a:r>
              <a:rPr lang="en-US" sz="2200" dirty="0">
                <a:latin typeface="Arial" pitchFamily="34" charset="0"/>
                <a:cs typeface="Arial" pitchFamily="34" charset="0"/>
              </a:rPr>
              <a:t>neighbors[q] = -1</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Parallelizing the Graph Construction on the GPU</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48</a:t>
            </a:fld>
            <a:endParaRPr lang="en-US" dirty="0"/>
          </a:p>
        </p:txBody>
      </p:sp>
      <p:sp>
        <p:nvSpPr>
          <p:cNvPr id="32" name="Rectangle 31">
            <a:extLst>
              <a:ext uri="{FF2B5EF4-FFF2-40B4-BE49-F238E27FC236}">
                <a16:creationId xmlns:a16="http://schemas.microsoft.com/office/drawing/2014/main" id="{BB8B44F6-4FCB-422A-84AA-84DC3CCBBB26}"/>
              </a:ext>
            </a:extLst>
          </p:cNvPr>
          <p:cNvSpPr/>
          <p:nvPr/>
        </p:nvSpPr>
        <p:spPr>
          <a:xfrm>
            <a:off x="0" y="3584709"/>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Tree>
    <p:extLst>
      <p:ext uri="{BB962C8B-B14F-4D97-AF65-F5344CB8AC3E}">
        <p14:creationId xmlns:p14="http://schemas.microsoft.com/office/powerpoint/2010/main" val="195586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49</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The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46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 end="1"/>
                                            </p:txEl>
                                          </p:spTgt>
                                        </p:tgtEl>
                                        <p:attrNameLst>
                                          <p:attrName>style.visibility</p:attrName>
                                        </p:attrNameLst>
                                      </p:cBhvr>
                                      <p:to>
                                        <p:strVal val="visible"/>
                                      </p:to>
                                    </p:set>
                                    <p:animEffect transition="in" filter="fade">
                                      <p:cBhvr>
                                        <p:cTn id="19"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5</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53427A67-7E2F-4F8F-BB2B-F21AF1C37F5B}"/>
              </a:ext>
            </a:extLst>
          </p:cNvPr>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107573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3" grpId="0" animBg="1"/>
      <p:bldP spid="22" grpId="0" animBg="1"/>
      <p:bldP spid="23" grpId="0" animBg="1"/>
      <p:bldP spid="24" grpId="0" animBg="1"/>
      <p:bldP spid="25" grpId="0" animBg="1"/>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5873875" y="700501"/>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50</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62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51</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 dirty="0">
                <a:solidFill>
                  <a:schemeClr val="dk1"/>
                </a:solidFill>
                <a:latin typeface="Courier New"/>
                <a:ea typeface="Courier New"/>
                <a:cs typeface="Courier New"/>
                <a:sym typeface="Courier New"/>
              </a:rPr>
              <a:t>If m(t) &gt;= </a:t>
            </a:r>
            <a:r>
              <a:rPr lang="en" dirty="0">
                <a:latin typeface="Courier New"/>
                <a:ea typeface="Courier New"/>
                <a:cs typeface="Courier New"/>
                <a:sym typeface="Courier New"/>
              </a:rPr>
              <a:t>d</a:t>
            </a:r>
            <a:r>
              <a:rPr lang="en" baseline="-25000" dirty="0">
                <a:latin typeface="Courier New"/>
                <a:ea typeface="Courier New"/>
                <a:cs typeface="Courier New"/>
                <a:sym typeface="Courier New"/>
              </a:rPr>
              <a:t>2</a:t>
            </a:r>
            <a:r>
              <a:rPr lang="en" dirty="0">
                <a:latin typeface="Courier New"/>
                <a:ea typeface="Courier New"/>
                <a:cs typeface="Courier New"/>
                <a:sym typeface="Courier New"/>
              </a:rPr>
              <a:t>(R,PQ)</a:t>
            </a:r>
            <a:endParaRPr dirty="0">
              <a:latin typeface="Courier New"/>
              <a:ea typeface="Courier New"/>
              <a:cs typeface="Courier New"/>
              <a:sym typeface="Courier New"/>
            </a:endParaRPr>
          </a:p>
          <a:p>
            <a:pPr marL="914400"/>
            <a:r>
              <a:rPr lang="en" dirty="0">
                <a:latin typeface="Courier New"/>
                <a:ea typeface="Courier New"/>
                <a:cs typeface="Courier New"/>
                <a:sym typeface="Courier New"/>
              </a:rPr>
              <a:t>then </a:t>
            </a:r>
            <a:r>
              <a:rPr lang="en" b="1" dirty="0">
                <a:latin typeface="Courier New"/>
                <a:ea typeface="Courier New"/>
                <a:cs typeface="Courier New"/>
                <a:sym typeface="Courier New"/>
              </a:rPr>
              <a:t>intersection</a:t>
            </a:r>
            <a:endParaRPr b="1" dirty="0">
              <a:latin typeface="Courier New"/>
              <a:ea typeface="Courier New"/>
              <a:cs typeface="Courier New"/>
              <a:sym typeface="Courier New"/>
            </a:endParaRP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6313150" y="2533650"/>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5271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6285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Tree>
    <p:extLst>
      <p:ext uri="{BB962C8B-B14F-4D97-AF65-F5344CB8AC3E}">
        <p14:creationId xmlns:p14="http://schemas.microsoft.com/office/powerpoint/2010/main" val="217695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52</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5907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5926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5905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4585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108;p15">
            <a:extLst>
              <a:ext uri="{FF2B5EF4-FFF2-40B4-BE49-F238E27FC236}">
                <a16:creationId xmlns:a16="http://schemas.microsoft.com/office/drawing/2014/main" id="{D4DB7ABF-D8D7-4995-B729-6478AC22C8AC}"/>
              </a:ext>
            </a:extLst>
          </p:cNvPr>
          <p:cNvSpPr/>
          <p:nvPr/>
        </p:nvSpPr>
        <p:spPr>
          <a:xfrm>
            <a:off x="4598675" y="-980700"/>
            <a:ext cx="2770500" cy="44097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5926708" y="1998875"/>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5943754"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Tree>
    <p:extLst>
      <p:ext uri="{BB962C8B-B14F-4D97-AF65-F5344CB8AC3E}">
        <p14:creationId xmlns:p14="http://schemas.microsoft.com/office/powerpoint/2010/main" val="17646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5908526" y="1987848"/>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53</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492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2" name="Title 1">
            <a:extLst>
              <a:ext uri="{FF2B5EF4-FFF2-40B4-BE49-F238E27FC236}">
                <a16:creationId xmlns:a16="http://schemas.microsoft.com/office/drawing/2014/main" id="{5DAB8EB9-5E97-4EAC-9FC7-E9C1F39C2B9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Tree>
    <p:extLst>
      <p:ext uri="{BB962C8B-B14F-4D97-AF65-F5344CB8AC3E}">
        <p14:creationId xmlns:p14="http://schemas.microsoft.com/office/powerpoint/2010/main" val="12002484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54</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Discrete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Even more Shapes!</a:t>
            </a:r>
            <a:endParaRPr lang="en-US" sz="3700" dirty="0">
              <a:latin typeface="Franklin Gothic Medium (Headings)"/>
            </a:endParaRPr>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736600"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1304925"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1019175" y="371540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1825624" y="3181999"/>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1016000"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1004887"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1009650" y="560135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1006475"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995362"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1025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1025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1719263" y="138053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5491163" y="137036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5491162" y="3219570"/>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4835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4835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977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1009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4798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5074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4832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4781549"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50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44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AA7525EE-4B70-4B82-880E-96BF09A864D2}"/>
              </a:ext>
            </a:extLst>
          </p:cNvPr>
          <p:cNvSpPr/>
          <p:nvPr/>
        </p:nvSpPr>
        <p:spPr>
          <a:xfrm>
            <a:off x="3661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3708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4657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3590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5217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5148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4391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4398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6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500"/>
                                        <p:tgtEl>
                                          <p:spTgt spid="4100"/>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3" end="13"/>
                                            </p:txEl>
                                          </p:spTgt>
                                        </p:tgtEl>
                                        <p:attrNameLst>
                                          <p:attrName>style.visibility</p:attrName>
                                        </p:attrNameLst>
                                      </p:cBhvr>
                                      <p:to>
                                        <p:strVal val="visible"/>
                                      </p:to>
                                    </p:set>
                                    <p:animEffect transition="in" filter="fade">
                                      <p:cBhvr>
                                        <p:cTn id="52" dur="500"/>
                                        <p:tgtEl>
                                          <p:spTgt spid="7">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4" end="14"/>
                                            </p:txEl>
                                          </p:spTgt>
                                        </p:tgtEl>
                                        <p:attrNameLst>
                                          <p:attrName>style.visibility</p:attrName>
                                        </p:attrNameLst>
                                      </p:cBhvr>
                                      <p:to>
                                        <p:strVal val="visible"/>
                                      </p:to>
                                    </p:set>
                                    <p:animEffect transition="in" filter="fade">
                                      <p:cBhvr>
                                        <p:cTn id="57" dur="500"/>
                                        <p:tgtEl>
                                          <p:spTgt spid="7">
                                            <p:txEl>
                                              <p:pRg st="14" end="14"/>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fade">
                                      <p:cBhvr>
                                        <p:cTn id="68" dur="500"/>
                                        <p:tgtEl>
                                          <p:spTgt spid="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500"/>
                                        <p:tgtEl>
                                          <p:spTgt spid="9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fade">
                                      <p:cBhvr>
                                        <p:cTn id="80" dur="500"/>
                                        <p:tgtEl>
                                          <p:spTgt spid="9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1" nodeType="clickEffect">
                                  <p:stCondLst>
                                    <p:cond delay="0"/>
                                  </p:stCondLst>
                                  <p:childTnLst>
                                    <p:animMotion origin="layout" path="M 1.11111E-6 3.33333E-6 L 0.04358 0.01805 " pathEditMode="relative" rAng="0" ptsTypes="AA">
                                      <p:cBhvr>
                                        <p:cTn id="87" dur="750" fill="hold"/>
                                        <p:tgtEl>
                                          <p:spTgt spid="93"/>
                                        </p:tgtEl>
                                        <p:attrNameLst>
                                          <p:attrName>ppt_x</p:attrName>
                                          <p:attrName>ppt_y</p:attrName>
                                        </p:attrNameLst>
                                      </p:cBhvr>
                                      <p:rCtr x="2170" y="903"/>
                                    </p:animMotion>
                                  </p:childTnLst>
                                </p:cTn>
                              </p:par>
                              <p:par>
                                <p:cTn id="88" presetID="42" presetClass="path" presetSubtype="0" accel="50000" decel="50000" fill="hold" grpId="1" nodeType="withEffect">
                                  <p:stCondLst>
                                    <p:cond delay="0"/>
                                  </p:stCondLst>
                                  <p:childTnLst>
                                    <p:animMotion origin="layout" path="M -1.66667E-6 -1.85185E-6 L 0.04445 0.03334 " pathEditMode="relative" rAng="0" ptsTypes="AA">
                                      <p:cBhvr>
                                        <p:cTn id="89" dur="750" fill="hold"/>
                                        <p:tgtEl>
                                          <p:spTgt spid="96"/>
                                        </p:tgtEl>
                                        <p:attrNameLst>
                                          <p:attrName>ppt_x</p:attrName>
                                          <p:attrName>ppt_y</p:attrName>
                                        </p:attrNameLst>
                                      </p:cBhvr>
                                      <p:rCtr x="2222" y="1667"/>
                                    </p:animMotion>
                                  </p:childTnLst>
                                </p:cTn>
                              </p:par>
                              <p:par>
                                <p:cTn id="90" presetID="42" presetClass="path" presetSubtype="0" accel="50000" decel="50000" fill="hold" grpId="1" nodeType="withEffect">
                                  <p:stCondLst>
                                    <p:cond delay="0"/>
                                  </p:stCondLst>
                                  <p:childTnLst>
                                    <p:animMotion origin="layout" path="M 1.66667E-6 -1.48148E-6 L -0.01094 0.05625 " pathEditMode="relative" rAng="0" ptsTypes="AA">
                                      <p:cBhvr>
                                        <p:cTn id="91" dur="750" fill="hold"/>
                                        <p:tgtEl>
                                          <p:spTgt spid="95"/>
                                        </p:tgtEl>
                                        <p:attrNameLst>
                                          <p:attrName>ppt_x</p:attrName>
                                          <p:attrName>ppt_y</p:attrName>
                                        </p:attrNameLst>
                                      </p:cBhvr>
                                      <p:rCtr x="-556" y="2801"/>
                                    </p:animMotion>
                                  </p:childTnLst>
                                </p:cTn>
                              </p:par>
                              <p:par>
                                <p:cTn id="92" presetID="42" presetClass="path" presetSubtype="0" accel="50000" decel="50000" fill="hold" grpId="1" nodeType="withEffect">
                                  <p:stCondLst>
                                    <p:cond delay="0"/>
                                  </p:stCondLst>
                                  <p:childTnLst>
                                    <p:animMotion origin="layout" path="M -4.16667E-6 -4.81481E-6 L -0.04062 0.04213 " pathEditMode="relative" rAng="0" ptsTypes="AA">
                                      <p:cBhvr>
                                        <p:cTn id="93" dur="750" fill="hold"/>
                                        <p:tgtEl>
                                          <p:spTgt spid="98"/>
                                        </p:tgtEl>
                                        <p:attrNameLst>
                                          <p:attrName>ppt_x</p:attrName>
                                          <p:attrName>ppt_y</p:attrName>
                                        </p:attrNameLst>
                                      </p:cBhvr>
                                      <p:rCtr x="-2031" y="2106"/>
                                    </p:animMotion>
                                  </p:childTnLst>
                                </p:cTn>
                              </p:par>
                              <p:par>
                                <p:cTn id="94" presetID="42" presetClass="path" presetSubtype="0" accel="50000" decel="50000" fill="hold" grpId="1" nodeType="withEffect">
                                  <p:stCondLst>
                                    <p:cond delay="0"/>
                                  </p:stCondLst>
                                  <p:childTnLst>
                                    <p:animMotion origin="layout" path="M 5.55556E-7 3.7037E-6 L -0.05538 0.01458 " pathEditMode="relative" rAng="0" ptsTypes="AA">
                                      <p:cBhvr>
                                        <p:cTn id="95" dur="750" fill="hold"/>
                                        <p:tgtEl>
                                          <p:spTgt spid="97"/>
                                        </p:tgtEl>
                                        <p:attrNameLst>
                                          <p:attrName>ppt_x</p:attrName>
                                          <p:attrName>ppt_y</p:attrName>
                                        </p:attrNameLst>
                                      </p:cBhvr>
                                      <p:rCtr x="-2778" y="718"/>
                                    </p:animMotion>
                                  </p:childTnLst>
                                </p:cTn>
                              </p:par>
                              <p:par>
                                <p:cTn id="96" presetID="42" presetClass="path" presetSubtype="0" accel="50000" decel="50000" fill="hold" grpId="1" nodeType="withEffect">
                                  <p:stCondLst>
                                    <p:cond delay="0"/>
                                  </p:stCondLst>
                                  <p:childTnLst>
                                    <p:animMotion origin="layout" path="M -1.66667E-6 -4.07407E-6 L -0.00746 -0.05671 " pathEditMode="relative" rAng="0" ptsTypes="AA">
                                      <p:cBhvr>
                                        <p:cTn id="97" dur="750" fill="hold"/>
                                        <p:tgtEl>
                                          <p:spTgt spid="99"/>
                                        </p:tgtEl>
                                        <p:attrNameLst>
                                          <p:attrName>ppt_x</p:attrName>
                                          <p:attrName>ppt_y</p:attrName>
                                        </p:attrNameLst>
                                      </p:cBhvr>
                                      <p:rCtr x="-382"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2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9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4121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4560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4004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4706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4774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4322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4690434" y="5276667"/>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4927102" y="5921293"/>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4836798"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4182159"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3689019" y="6073010"/>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4030303" y="5314767"/>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543AE0FA-B005-4785-A94C-E88378140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1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8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4528962" y="5294540"/>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4551280" y="5923384"/>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4528962" y="6005747"/>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4181394" y="6028065"/>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3688254" y="5951865"/>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4034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3904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4819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3596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4986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5242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4086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643CB750-36DB-4365-9472-4AD9E555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Approximation Does Not Degrade with Increasing Dimensionality</a:t>
            </a:r>
            <a:endParaRPr lang="en-US" sz="3700" dirty="0">
              <a:latin typeface="Franklin Gothic Medium (Headings)"/>
            </a:endParaRPr>
          </a:p>
        </p:txBody>
      </p:sp>
      <p:sp>
        <p:nvSpPr>
          <p:cNvPr id="7" name="Google Shape;81;p14">
            <a:extLst>
              <a:ext uri="{FF2B5EF4-FFF2-40B4-BE49-F238E27FC236}">
                <a16:creationId xmlns:a16="http://schemas.microsoft.com/office/drawing/2014/main" id="{4AECB571-44E5-4559-92F7-65BC456537A0}"/>
              </a:ext>
            </a:extLst>
          </p:cNvPr>
          <p:cNvSpPr txBox="1"/>
          <p:nvPr/>
        </p:nvSpPr>
        <p:spPr>
          <a:xfrm>
            <a:off x="-6100" y="700502"/>
            <a:ext cx="91318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332500" y="4023582"/>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4592745" y="4023582"/>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4547873" y="1506232"/>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332501" y="1501868"/>
            <a:ext cx="4050511" cy="2060991"/>
          </a:xfrm>
          <a:prstGeom prst="rect">
            <a:avLst/>
          </a:prstGeom>
        </p:spPr>
      </p:pic>
    </p:spTree>
    <p:extLst>
      <p:ext uri="{BB962C8B-B14F-4D97-AF65-F5344CB8AC3E}">
        <p14:creationId xmlns:p14="http://schemas.microsoft.com/office/powerpoint/2010/main" val="310725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fontScale="90000"/>
          </a:bodyPr>
          <a:lstStyle/>
          <a:p>
            <a:r>
              <a:rPr lang="en-US" dirty="0"/>
              <a:t>Evaluation of Proposed Graph Changes</a:t>
            </a:r>
          </a:p>
        </p:txBody>
      </p:sp>
      <p:sp>
        <p:nvSpPr>
          <p:cNvPr id="4" name="Slide Number Placeholder 3"/>
          <p:cNvSpPr>
            <a:spLocks noGrp="1"/>
          </p:cNvSpPr>
          <p:nvPr>
            <p:ph type="sldNum" sz="quarter" idx="12"/>
          </p:nvPr>
        </p:nvSpPr>
        <p:spPr/>
        <p:txBody>
          <a:bodyPr/>
          <a:lstStyle/>
          <a:p>
            <a:fld id="{0C9D9FE6-5D08-3B48-9104-2B1B3E27A71F}" type="slidenum">
              <a:rPr lang="en-US" smtClean="0"/>
              <a:t>59</a:t>
            </a:fld>
            <a:endParaRPr lang="en-US" dirty="0"/>
          </a:p>
        </p:txBody>
      </p:sp>
      <p:sp>
        <p:nvSpPr>
          <p:cNvPr id="19" name="Rectangle 18">
            <a:extLst>
              <a:ext uri="{FF2B5EF4-FFF2-40B4-BE49-F238E27FC236}">
                <a16:creationId xmlns:a16="http://schemas.microsoft.com/office/drawing/2014/main" id="{549A9527-FCB4-4241-8EAB-9F37CB777FA5}"/>
              </a:ext>
            </a:extLst>
          </p:cNvPr>
          <p:cNvSpPr/>
          <p:nvPr/>
        </p:nvSpPr>
        <p:spPr>
          <a:xfrm>
            <a:off x="2" y="704851"/>
            <a:ext cx="5041127" cy="6118213"/>
          </a:xfrm>
          <a:prstGeom prst="rect">
            <a:avLst/>
          </a:prstGeom>
        </p:spPr>
        <p:txBody>
          <a:bodyPr wrap="square">
            <a:spAutoFit/>
          </a:bodyPr>
          <a:lstStyle/>
          <a:p>
            <a:pPr marL="228600" lvl="0">
              <a:lnSpc>
                <a:spcPct val="115000"/>
              </a:lnSpc>
              <a:buClr>
                <a:srgbClr val="000000"/>
              </a:buClr>
            </a:pPr>
            <a:r>
              <a:rPr lang="en-US" dirty="0">
                <a:solidFill>
                  <a:srgbClr val="000000"/>
                </a:solidFill>
              </a:rPr>
              <a:t>Performance Analysis: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approximate </a:t>
            </a:r>
            <a:r>
              <a:rPr lang="en-US" dirty="0" err="1">
                <a:solidFill>
                  <a:srgbClr val="000000"/>
                </a:solidFill>
              </a:rPr>
              <a:t>kNN</a:t>
            </a:r>
            <a:r>
              <a:rPr lang="en-US" dirty="0">
                <a:solidFill>
                  <a:srgbClr val="000000"/>
                </a:solidFill>
              </a:rPr>
              <a:t> libraries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serial vs. GPU implementations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1:</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Graph Quality in 2D</a:t>
            </a:r>
          </a:p>
          <a:p>
            <a:pPr marL="514350" lvl="0" indent="-285750">
              <a:lnSpc>
                <a:spcPct val="115000"/>
              </a:lnSpc>
              <a:buClr>
                <a:srgbClr val="000000"/>
              </a:buClr>
              <a:buFont typeface="Arial" panose="020B0604020202020204" pitchFamily="34" charset="0"/>
              <a:buChar char="•"/>
            </a:pPr>
            <a:r>
              <a:rPr lang="en-US" dirty="0">
                <a:solidFill>
                  <a:srgbClr val="000000"/>
                </a:solidFill>
              </a:rPr>
              <a:t>Determine diagnostic measures for “good” graphs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2:</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to recover topology in higher dimensional settings</a:t>
            </a:r>
          </a:p>
          <a:p>
            <a:pPr marL="514350" lvl="0" indent="-285750">
              <a:lnSpc>
                <a:spcPct val="115000"/>
              </a:lnSpc>
              <a:buClr>
                <a:srgbClr val="000000"/>
              </a:buClr>
              <a:buFont typeface="Arial" panose="020B0604020202020204" pitchFamily="34" charset="0"/>
              <a:buChar char="•"/>
            </a:pPr>
            <a:r>
              <a:rPr lang="en-US" dirty="0">
                <a:solidFill>
                  <a:srgbClr val="000000"/>
                </a:solidFill>
              </a:rPr>
              <a:t>Use well-described test functions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3:</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machine learning pipeline by reducing data in classification problem</a:t>
            </a:r>
          </a:p>
          <a:p>
            <a:pPr marL="514350" lvl="0" indent="-285750">
              <a:lnSpc>
                <a:spcPct val="115000"/>
              </a:lnSpc>
              <a:buClr>
                <a:srgbClr val="000000"/>
              </a:buClr>
              <a:buFont typeface="Arial" panose="020B0604020202020204" pitchFamily="34" charset="0"/>
              <a:buChar char="•"/>
            </a:pPr>
            <a:r>
              <a:rPr lang="en-US" dirty="0">
                <a:solidFill>
                  <a:srgbClr val="000000"/>
                </a:solidFill>
              </a:rPr>
              <a:t>Two real-world datasets (12D and 16D)</a:t>
            </a:r>
          </a:p>
          <a:p>
            <a:pPr marL="514350" lvl="0" indent="-285750">
              <a:lnSpc>
                <a:spcPct val="115000"/>
              </a:lnSpc>
              <a:buClr>
                <a:srgbClr val="000000"/>
              </a:buClr>
              <a:buFont typeface="Arial" panose="020B0604020202020204" pitchFamily="34" charset="0"/>
              <a:buChar char="•"/>
            </a:pPr>
            <a:r>
              <a:rPr lang="en-US" dirty="0">
                <a:solidFill>
                  <a:srgbClr val="000000"/>
                </a:solidFill>
              </a:rPr>
              <a:t>Trade-off analysis: accuracy vs. data reduction</a:t>
            </a:r>
          </a:p>
        </p:txBody>
      </p:sp>
      <p:pic>
        <p:nvPicPr>
          <p:cNvPr id="7" name="Picture 6">
            <a:extLst>
              <a:ext uri="{FF2B5EF4-FFF2-40B4-BE49-F238E27FC236}">
                <a16:creationId xmlns:a16="http://schemas.microsoft.com/office/drawing/2014/main" id="{347AA024-B36E-47DF-8A2C-2BE0F759344D}"/>
              </a:ext>
            </a:extLst>
          </p:cNvPr>
          <p:cNvPicPr>
            <a:picLocks noChangeAspect="1"/>
          </p:cNvPicPr>
          <p:nvPr/>
        </p:nvPicPr>
        <p:blipFill>
          <a:blip r:embed="rId3"/>
          <a:stretch>
            <a:fillRect/>
          </a:stretch>
        </p:blipFill>
        <p:spPr>
          <a:xfrm>
            <a:off x="4997526" y="2427444"/>
            <a:ext cx="4146472" cy="2708081"/>
          </a:xfrm>
          <a:prstGeom prst="rect">
            <a:avLst/>
          </a:prstGeom>
        </p:spPr>
      </p:pic>
      <p:sp>
        <p:nvSpPr>
          <p:cNvPr id="3" name="Rectangle 2">
            <a:extLst>
              <a:ext uri="{FF2B5EF4-FFF2-40B4-BE49-F238E27FC236}">
                <a16:creationId xmlns:a16="http://schemas.microsoft.com/office/drawing/2014/main" id="{804E92D3-4932-4C19-91C5-12DF161F1C3A}"/>
              </a:ext>
            </a:extLst>
          </p:cNvPr>
          <p:cNvSpPr/>
          <p:nvPr/>
        </p:nvSpPr>
        <p:spPr>
          <a:xfrm>
            <a:off x="151075" y="1351723"/>
            <a:ext cx="4846451" cy="38166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93E98C-F423-4458-A7B1-10EA09BF854D}"/>
              </a:ext>
            </a:extLst>
          </p:cNvPr>
          <p:cNvSpPr/>
          <p:nvPr/>
        </p:nvSpPr>
        <p:spPr>
          <a:xfrm>
            <a:off x="151074" y="3317020"/>
            <a:ext cx="4746929" cy="141437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80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Sampling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60</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GPU Performance Gains</a:t>
            </a:r>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687980" y="1119687"/>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687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546011"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35787" y="4835817"/>
            <a:ext cx="2361609" cy="369332"/>
          </a:xfrm>
          <a:prstGeom prst="rect">
            <a:avLst/>
          </a:prstGeom>
          <a:noFill/>
        </p:spPr>
        <p:txBody>
          <a:bodyPr wrap="none" rtlCol="0">
            <a:spAutoFit/>
          </a:bodyPr>
          <a:lstStyle/>
          <a:p>
            <a:r>
              <a:rPr lang="en-US" b="1" dirty="0">
                <a:solidFill>
                  <a:schemeClr val="accent1"/>
                </a:solidFill>
              </a:rPr>
              <a:t>Relaxed Gabriel Graph</a:t>
            </a:r>
          </a:p>
        </p:txBody>
      </p:sp>
    </p:spTree>
    <p:extLst>
      <p:ext uri="{BB962C8B-B14F-4D97-AF65-F5344CB8AC3E}">
        <p14:creationId xmlns:p14="http://schemas.microsoft.com/office/powerpoint/2010/main" val="42881127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876299" y="4187521"/>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61</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Topological Stability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9144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876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108585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1444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167322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1879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3662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3942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4170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4377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4948666"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6414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6693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6922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7128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7700204"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6414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6623879"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6982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7211254"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7417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374150" y="3278074"/>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3148840" y="3278074"/>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5923529" y="3278074"/>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1287616" y="3814649"/>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4628956" y="3767024"/>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7298232" y="3814649"/>
            <a:ext cx="7051" cy="1474597"/>
          </a:xfrm>
          <a:prstGeom prst="straightConnector1">
            <a:avLst/>
          </a:prstGeom>
          <a:noFill/>
          <a:ln w="38100" cap="flat" cmpd="sng">
            <a:solidFill>
              <a:srgbClr val="666666"/>
            </a:solidFill>
            <a:prstDash val="dash"/>
            <a:round/>
            <a:headEnd type="none" w="med" len="med"/>
            <a:tailEnd type="none" w="med" len="med"/>
          </a:ln>
        </p:spPr>
      </p:cxnSp>
    </p:spTree>
    <p:extLst>
      <p:ext uri="{BB962C8B-B14F-4D97-AF65-F5344CB8AC3E}">
        <p14:creationId xmlns:p14="http://schemas.microsoft.com/office/powerpoint/2010/main" val="286533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62</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7" name="Picture 6">
            <a:extLst>
              <a:ext uri="{FF2B5EF4-FFF2-40B4-BE49-F238E27FC236}">
                <a16:creationId xmlns:a16="http://schemas.microsoft.com/office/drawing/2014/main" id="{702D4F44-197D-4F83-B8EA-E5348CFEE421}"/>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984936" y="4153149"/>
            <a:ext cx="3765050" cy="2568326"/>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a:blip r:embed="rId4"/>
          <a:stretch>
            <a:fillRect/>
          </a:stretch>
        </p:blipFill>
        <p:spPr>
          <a:xfrm>
            <a:off x="984936" y="1047733"/>
            <a:ext cx="3826772" cy="2729489"/>
          </a:xfrm>
          <a:prstGeom prst="rect">
            <a:avLst/>
          </a:prstGeom>
        </p:spPr>
      </p:pic>
      <p:sp>
        <p:nvSpPr>
          <p:cNvPr id="13" name="Rectangle 12">
            <a:extLst>
              <a:ext uri="{FF2B5EF4-FFF2-40B4-BE49-F238E27FC236}">
                <a16:creationId xmlns:a16="http://schemas.microsoft.com/office/drawing/2014/main" id="{4EE4F33F-5A1C-4760-B9FE-0B4748B2E413}"/>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419305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785630"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271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271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22255" y="9756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550243" y="3584684"/>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08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20424" y="1773140"/>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044360"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15418"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688101" y="3635871"/>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5985756" y="1510080"/>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1" name="Group 70">
            <a:extLst>
              <a:ext uri="{FF2B5EF4-FFF2-40B4-BE49-F238E27FC236}">
                <a16:creationId xmlns:a16="http://schemas.microsoft.com/office/drawing/2014/main" id="{2672C6EB-5150-4F8E-91E4-2B232F6DD01B}"/>
              </a:ext>
            </a:extLst>
          </p:cNvPr>
          <p:cNvGrpSpPr/>
          <p:nvPr/>
        </p:nvGrpSpPr>
        <p:grpSpPr>
          <a:xfrm>
            <a:off x="54268" y="916987"/>
            <a:ext cx="3132519" cy="773118"/>
            <a:chOff x="129879" y="3951381"/>
            <a:chExt cx="8609518" cy="2124862"/>
          </a:xfrm>
        </p:grpSpPr>
        <p:pic>
          <p:nvPicPr>
            <p:cNvPr id="72" name="Picture 71" descr="bottleneck.png">
              <a:extLst>
                <a:ext uri="{FF2B5EF4-FFF2-40B4-BE49-F238E27FC236}">
                  <a16:creationId xmlns:a16="http://schemas.microsoft.com/office/drawing/2014/main" id="{89FE7B81-8276-4B7E-B9EB-78976711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73" name="Picture 2" descr="C:\Users\dan\Desktop\DAG\UQ Workshop\talk\figs\TOPOP4.png">
              <a:extLst>
                <a:ext uri="{FF2B5EF4-FFF2-40B4-BE49-F238E27FC236}">
                  <a16:creationId xmlns:a16="http://schemas.microsoft.com/office/drawing/2014/main" id="{0EF51B70-0641-46ED-A679-C892E78D6B1B}"/>
                </a:ext>
              </a:extLst>
            </p:cNvPr>
            <p:cNvPicPr>
              <a:picLocks noChangeAspect="1" noChangeArrowheads="1"/>
            </p:cNvPicPr>
            <p:nvPr/>
          </p:nvPicPr>
          <p:blipFill>
            <a:blip r:embed="rId4" cstate="print"/>
            <a:stretch>
              <a:fillRect/>
            </a:stretch>
          </p:blipFill>
          <p:spPr bwMode="auto">
            <a:xfrm>
              <a:off x="129879" y="4327314"/>
              <a:ext cx="3748046" cy="1727091"/>
            </a:xfrm>
            <a:prstGeom prst="rect">
              <a:avLst/>
            </a:prstGeom>
            <a:noFill/>
          </p:spPr>
        </p:pic>
        <p:pic>
          <p:nvPicPr>
            <p:cNvPr id="74" name="Picture 2" descr="C:\Users\dan\Desktop\DAG\UQ Workshop\talk\figs\TOPOP4.png">
              <a:extLst>
                <a:ext uri="{FF2B5EF4-FFF2-40B4-BE49-F238E27FC236}">
                  <a16:creationId xmlns:a16="http://schemas.microsoft.com/office/drawing/2014/main" id="{A8EB02F2-706B-449C-8DDF-6A6F808EAFF4}"/>
                </a:ext>
              </a:extLst>
            </p:cNvPr>
            <p:cNvPicPr>
              <a:picLocks noChangeAspect="1" noChangeArrowheads="1"/>
            </p:cNvPicPr>
            <p:nvPr/>
          </p:nvPicPr>
          <p:blipFill>
            <a:blip r:embed="rId5" cstate="print"/>
            <a:stretch>
              <a:fillRect/>
            </a:stretch>
          </p:blipFill>
          <p:spPr bwMode="auto">
            <a:xfrm>
              <a:off x="6967821" y="4120077"/>
              <a:ext cx="1771576" cy="1727091"/>
            </a:xfrm>
            <a:prstGeom prst="rect">
              <a:avLst/>
            </a:prstGeom>
            <a:noFill/>
          </p:spPr>
        </p:pic>
      </p:grpSp>
      <p:grpSp>
        <p:nvGrpSpPr>
          <p:cNvPr id="75" name="Group 74">
            <a:extLst>
              <a:ext uri="{FF2B5EF4-FFF2-40B4-BE49-F238E27FC236}">
                <a16:creationId xmlns:a16="http://schemas.microsoft.com/office/drawing/2014/main" id="{B58342FE-DD8C-4B55-8AFF-29556E048A56}"/>
              </a:ext>
            </a:extLst>
          </p:cNvPr>
          <p:cNvGrpSpPr/>
          <p:nvPr/>
        </p:nvGrpSpPr>
        <p:grpSpPr>
          <a:xfrm>
            <a:off x="1700306" y="2194856"/>
            <a:ext cx="2830726" cy="704851"/>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1220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9">
            <a:alphaModFix/>
          </a:blip>
          <a:stretch>
            <a:fillRect/>
          </a:stretch>
        </p:blipFill>
        <p:spPr>
          <a:xfrm>
            <a:off x="1628161" y="4573397"/>
            <a:ext cx="1826813" cy="1095883"/>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873686" y="4678199"/>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571123" y="4696733"/>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4780598"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1039328"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2810386"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3683069" y="3636219"/>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186787" y="1373996"/>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11"/>
          <a:srcRect r="66772"/>
          <a:stretch/>
        </p:blipFill>
        <p:spPr>
          <a:xfrm>
            <a:off x="6992614" y="4532615"/>
            <a:ext cx="1752387" cy="1676478"/>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12"/>
          <a:stretch>
            <a:fillRect/>
          </a:stretch>
        </p:blipFill>
        <p:spPr>
          <a:xfrm>
            <a:off x="7120092" y="1784"/>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2811073"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3683756" y="3636701"/>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1905606" y="2434685"/>
            <a:ext cx="557464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Comparisons of adaptive sampling methods</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par>
                                <p:cTn id="23" presetID="10"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wheel(1)">
                                      <p:cBhvr>
                                        <p:cTn id="29" dur="500"/>
                                        <p:tgtEl>
                                          <p:spTgt spid="1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wipe(left)">
                                      <p:cBhvr>
                                        <p:cTn id="33" dur="500"/>
                                        <p:tgtEl>
                                          <p:spTgt spid="190"/>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wipe(right)">
                                      <p:cBhvr>
                                        <p:cTn id="37" dur="500"/>
                                        <p:tgtEl>
                                          <p:spTgt spid="191"/>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89"/>
                                        </p:tgtEl>
                                        <p:attrNameLst>
                                          <p:attrName>style.visibility</p:attrName>
                                        </p:attrNameLst>
                                      </p:cBhvr>
                                      <p:to>
                                        <p:strVal val="visible"/>
                                      </p:to>
                                    </p:set>
                                    <p:animEffect transition="in" filter="wipe(up)">
                                      <p:cBhvr>
                                        <p:cTn id="41" dur="500"/>
                                        <p:tgtEl>
                                          <p:spTgt spid="18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500"/>
                                        <p:tgtEl>
                                          <p:spTgt spid="192"/>
                                        </p:tgtEl>
                                      </p:cBhvr>
                                    </p:animEffect>
                                  </p:childTnLst>
                                </p:cTn>
                              </p:par>
                              <p:par>
                                <p:cTn id="47" presetID="10" presetClass="entr" presetSubtype="0" fill="hold"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wipe(left)">
                                      <p:cBhvr>
                                        <p:cTn id="53" dur="500"/>
                                        <p:tgtEl>
                                          <p:spTgt spid="194"/>
                                        </p:tgtEl>
                                      </p:cBhvr>
                                    </p:animEffect>
                                  </p:childTnLst>
                                </p:cTn>
                              </p:par>
                            </p:childTnLst>
                          </p:cTn>
                        </p:par>
                        <p:par>
                          <p:cTn id="54" fill="hold">
                            <p:stCondLst>
                              <p:cond delay="1000"/>
                            </p:stCondLst>
                            <p:childTnLst>
                              <p:par>
                                <p:cTn id="55" presetID="22" presetClass="entr" presetSubtype="2" fill="hold" grpId="0" nodeType="afterEffect">
                                  <p:stCondLst>
                                    <p:cond delay="0"/>
                                  </p:stCondLst>
                                  <p:childTnLst>
                                    <p:set>
                                      <p:cBhvr>
                                        <p:cTn id="56" dur="1" fill="hold">
                                          <p:stCondLst>
                                            <p:cond delay="0"/>
                                          </p:stCondLst>
                                        </p:cTn>
                                        <p:tgtEl>
                                          <p:spTgt spid="195"/>
                                        </p:tgtEl>
                                        <p:attrNameLst>
                                          <p:attrName>style.visibility</p:attrName>
                                        </p:attrNameLst>
                                      </p:cBhvr>
                                      <p:to>
                                        <p:strVal val="visible"/>
                                      </p:to>
                                    </p:set>
                                    <p:animEffect transition="in" filter="wipe(right)">
                                      <p:cBhvr>
                                        <p:cTn id="57" dur="500"/>
                                        <p:tgtEl>
                                          <p:spTgt spid="19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6"/>
                                        </p:tgtEl>
                                        <p:attrNameLst>
                                          <p:attrName>style.visibility</p:attrName>
                                        </p:attrNameLst>
                                      </p:cBhvr>
                                      <p:to>
                                        <p:strVal val="visible"/>
                                      </p:to>
                                    </p:set>
                                    <p:animEffect transition="in" filter="fade">
                                      <p:cBhvr>
                                        <p:cTn id="62"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Acknowledgments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64</a:t>
            </a:fld>
            <a:endParaRPr lang="en-US"/>
          </a:p>
        </p:txBody>
      </p:sp>
    </p:spTree>
    <p:extLst>
      <p:ext uri="{BB962C8B-B14F-4D97-AF65-F5344CB8AC3E}">
        <p14:creationId xmlns:p14="http://schemas.microsoft.com/office/powerpoint/2010/main" val="35436526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65</a:t>
            </a:fld>
            <a:endParaRPr lang="en-US"/>
          </a:p>
        </p:txBody>
      </p:sp>
    </p:spTree>
    <p:extLst>
      <p:ext uri="{BB962C8B-B14F-4D97-AF65-F5344CB8AC3E}">
        <p14:creationId xmlns:p14="http://schemas.microsoft.com/office/powerpoint/2010/main" val="28186326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66</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67</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2923105" y="2382353"/>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68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Modeling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87818"/>
            <a:ext cx="6933785" cy="5743569"/>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73</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2309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74</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4626692"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55189" y="1992501"/>
            <a:ext cx="4471503" cy="3076198"/>
          </a:xfrm>
          <a:prstGeom prst="rect">
            <a:avLst/>
          </a:prstGeom>
        </p:spPr>
      </p:pic>
      <p:sp>
        <p:nvSpPr>
          <p:cNvPr id="6" name="Rectangle 5">
            <a:extLst>
              <a:ext uri="{FF2B5EF4-FFF2-40B4-BE49-F238E27FC236}">
                <a16:creationId xmlns:a16="http://schemas.microsoft.com/office/drawing/2014/main" id="{6ABDF513-0C42-4C39-9B4B-F2945509B38C}"/>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51068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43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0" y="685800"/>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6607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6553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7521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6781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6226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7848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5965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7620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7750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8359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8763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7521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943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75</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857249" y="710185"/>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5719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8612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265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Analysis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8</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50605"/>
            <a:ext cx="9080411" cy="545125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0135887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897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36547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8700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27356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25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94867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8293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0661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02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Application/Decision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9</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1041105"/>
            <a:ext cx="9080411" cy="4115095"/>
          </a:xfrm>
          <a:prstGeom prst="rect">
            <a:avLst/>
          </a:prstGeom>
          <a:solidFill>
            <a:schemeClr val="accent2">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lvl="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lvl="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lvl="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lvl="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1248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83055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74395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9765377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823"/>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94</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844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95</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1055100" y="1669664"/>
            <a:ext cx="7003049" cy="4680429"/>
          </a:xfrm>
          <a:prstGeom prst="rect">
            <a:avLst/>
          </a:prstGeom>
        </p:spPr>
      </p:pic>
    </p:spTree>
    <p:extLst>
      <p:ext uri="{BB962C8B-B14F-4D97-AF65-F5344CB8AC3E}">
        <p14:creationId xmlns:p14="http://schemas.microsoft.com/office/powerpoint/2010/main" val="47189845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96</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6108700"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6429374" y="1201219"/>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6689724" y="2725219"/>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6308725" y="24331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6429373"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1373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5660597" y="3957120"/>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3979020"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7384042" y="3923348"/>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3111451" y="5209064"/>
            <a:ext cx="1850658" cy="1598135"/>
          </a:xfrm>
          <a:prstGeom prst="rect">
            <a:avLst/>
          </a:prstGeom>
        </p:spPr>
      </p:pic>
    </p:spTree>
    <p:extLst>
      <p:ext uri="{BB962C8B-B14F-4D97-AF65-F5344CB8AC3E}">
        <p14:creationId xmlns:p14="http://schemas.microsoft.com/office/powerpoint/2010/main" val="277812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97</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7988" y="3944480"/>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3031374" y="3944481"/>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3141411" y="1020798"/>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6109452" y="992987"/>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73370" y="992986"/>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5856487" y="4010935"/>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98</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extLst>
      <p:ext uri="{BB962C8B-B14F-4D97-AF65-F5344CB8AC3E}">
        <p14:creationId xmlns:p14="http://schemas.microsoft.com/office/powerpoint/2010/main" val="422753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p:cNvPicPr>
            <a:picLocks noChangeAspect="1" noChangeArrowheads="1"/>
          </p:cNvPicPr>
          <p:nvPr/>
        </p:nvPicPr>
        <p:blipFill>
          <a:blip r:embed="rId2" cstate="print"/>
          <a:srcRect/>
          <a:stretch>
            <a:fillRect/>
          </a:stretch>
        </p:blipFill>
        <p:spPr bwMode="auto">
          <a:xfrm>
            <a:off x="3067050" y="5212080"/>
            <a:ext cx="2952750" cy="14478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2" cstate="print"/>
          <a:srcRect/>
          <a:stretch>
            <a:fillRect/>
          </a:stretch>
        </p:blipFill>
        <p:spPr bwMode="auto">
          <a:xfrm>
            <a:off x="3095625" y="2705100"/>
            <a:ext cx="2952750" cy="1447800"/>
          </a:xfrm>
          <a:prstGeom prst="rect">
            <a:avLst/>
          </a:prstGeom>
          <a:noFill/>
          <a:ln w="9525">
            <a:noFill/>
            <a:miter lim="800000"/>
            <a:headEnd/>
            <a:tailEnd/>
          </a:ln>
          <a:effectLst/>
        </p:spPr>
      </p:pic>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extrema?</a:t>
            </a:r>
          </a:p>
          <a:p>
            <a:pPr marL="800100" lvl="1" indent="-342900">
              <a:spcBef>
                <a:spcPct val="20000"/>
              </a:spcBef>
              <a:buFont typeface="Arial" pitchFamily="34" charset="0"/>
              <a:buChar char="•"/>
              <a:defRPr/>
            </a:pPr>
            <a:r>
              <a:rPr lang="en-US" sz="2800" dirty="0" err="1">
                <a:latin typeface="Arial" pitchFamily="34" charset="0"/>
                <a:cs typeface="Arial" pitchFamily="34" charset="0"/>
              </a:rPr>
              <a:t>Underconnected</a:t>
            </a:r>
            <a:r>
              <a:rPr lang="en-US" sz="2800" dirty="0">
                <a:latin typeface="Arial" pitchFamily="34" charset="0"/>
                <a:cs typeface="Arial" pitchFamily="34" charset="0"/>
              </a:rPr>
              <a:t> graph</a:t>
            </a:r>
          </a:p>
          <a:p>
            <a:pPr marL="800100" lvl="1" indent="-342900">
              <a:spcBef>
                <a:spcPct val="20000"/>
              </a:spcBef>
              <a:buFont typeface="Arial" pitchFamily="34" charset="0"/>
              <a:buChar char="•"/>
              <a:defRPr/>
            </a:pPr>
            <a:r>
              <a:rPr lang="en-US" sz="2800" dirty="0">
                <a:latin typeface="Arial" pitchFamily="34" charset="0"/>
                <a:cs typeface="Arial" pitchFamily="34" charset="0"/>
              </a:rPr>
              <a:t>Can conceal with persistence simplification</a:t>
            </a: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 name="Oval 27"/>
          <p:cNvSpPr/>
          <p:nvPr/>
        </p:nvSpPr>
        <p:spPr>
          <a:xfrm>
            <a:off x="5638800" y="3657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4191000"/>
            <a:ext cx="9144000" cy="1040285"/>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latin typeface="Arial" pitchFamily="34" charset="0"/>
                <a:cs typeface="Arial" pitchFamily="34" charset="0"/>
              </a:rPr>
              <a:t> - How well can we identify true extrema? </a:t>
            </a:r>
          </a:p>
          <a:p>
            <a:pPr marL="800100" lvl="1" indent="-342900">
              <a:spcBef>
                <a:spcPct val="20000"/>
              </a:spcBef>
              <a:buFont typeface="Arial" pitchFamily="34" charset="0"/>
              <a:buChar char="•"/>
              <a:defRPr/>
            </a:pPr>
            <a:r>
              <a:rPr lang="en-US" sz="2800" dirty="0" err="1">
                <a:latin typeface="Arial" pitchFamily="34" charset="0"/>
                <a:cs typeface="Arial" pitchFamily="34" charset="0"/>
              </a:rPr>
              <a:t>Overconnected</a:t>
            </a:r>
            <a:r>
              <a:rPr lang="en-US" sz="2800" dirty="0">
                <a:latin typeface="Arial" pitchFamily="34" charset="0"/>
                <a:cs typeface="Arial" pitchFamily="34" charset="0"/>
              </a:rPr>
              <a:t> graph</a:t>
            </a:r>
          </a:p>
        </p:txBody>
      </p:sp>
      <p:cxnSp>
        <p:nvCxnSpPr>
          <p:cNvPr id="40" name="Straight Connector 39"/>
          <p:cNvCxnSpPr>
            <a:stCxn id="23" idx="5"/>
            <a:endCxn id="29" idx="1"/>
          </p:cNvCxnSpPr>
          <p:nvPr/>
        </p:nvCxnSpPr>
        <p:spPr>
          <a:xfrm>
            <a:off x="3254282" y="35590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29" idx="3"/>
          </p:cNvCxnSpPr>
          <p:nvPr/>
        </p:nvCxnSpPr>
        <p:spPr>
          <a:xfrm flipV="1">
            <a:off x="3276600" y="4016282"/>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6"/>
            <a:endCxn id="32" idx="2"/>
          </p:cNvCxnSpPr>
          <p:nvPr/>
        </p:nvCxnSpPr>
        <p:spPr>
          <a:xfrm flipV="1">
            <a:off x="4191000" y="3429000"/>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7"/>
            <a:endCxn id="24" idx="3"/>
          </p:cNvCxnSpPr>
          <p:nvPr/>
        </p:nvCxnSpPr>
        <p:spPr>
          <a:xfrm flipV="1">
            <a:off x="3711482" y="3559082"/>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0"/>
            <a:endCxn id="32" idx="4"/>
          </p:cNvCxnSpPr>
          <p:nvPr/>
        </p:nvCxnSpPr>
        <p:spPr>
          <a:xfrm flipV="1">
            <a:off x="4876800" y="35052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1"/>
            <a:endCxn id="33" idx="5"/>
          </p:cNvCxnSpPr>
          <p:nvPr/>
        </p:nvCxnSpPr>
        <p:spPr>
          <a:xfrm flipH="1" flipV="1">
            <a:off x="5464082" y="30256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5"/>
            <a:endCxn id="38" idx="0"/>
          </p:cNvCxnSpPr>
          <p:nvPr/>
        </p:nvCxnSpPr>
        <p:spPr>
          <a:xfrm>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79" name="Multiply 78"/>
          <p:cNvSpPr/>
          <p:nvPr/>
        </p:nvSpPr>
        <p:spPr>
          <a:xfrm>
            <a:off x="5486400" y="35052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33" idx="3"/>
            <a:endCxn id="32" idx="0"/>
          </p:cNvCxnSpPr>
          <p:nvPr/>
        </p:nvCxnSpPr>
        <p:spPr>
          <a:xfrm flipH="1">
            <a:off x="5181600" y="30256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65" name="Slide Number Placeholder 64"/>
          <p:cNvSpPr>
            <a:spLocks noGrp="1"/>
          </p:cNvSpPr>
          <p:nvPr>
            <p:ph type="sldNum" sz="quarter" idx="12"/>
          </p:nvPr>
        </p:nvSpPr>
        <p:spPr/>
        <p:txBody>
          <a:bodyPr/>
          <a:lstStyle/>
          <a:p>
            <a:fld id="{275D382F-3FEB-49B7-AA8F-75D024147BE8}" type="slidenum">
              <a:rPr lang="en-US" smtClean="0"/>
              <a:pPr/>
              <a:t>99</a:t>
            </a:fld>
            <a:endParaRPr lang="en-US"/>
          </a:p>
        </p:txBody>
      </p:sp>
      <p:cxnSp>
        <p:nvCxnSpPr>
          <p:cNvPr id="121" name="Straight Connector 120"/>
          <p:cNvCxnSpPr>
            <a:stCxn id="38" idx="0"/>
            <a:endCxn id="27" idx="5"/>
          </p:cNvCxnSpPr>
          <p:nvPr/>
        </p:nvCxnSpPr>
        <p:spPr>
          <a:xfrm flipH="1" flipV="1">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7" idx="1"/>
            <a:endCxn id="33" idx="5"/>
          </p:cNvCxnSpPr>
          <p:nvPr/>
        </p:nvCxnSpPr>
        <p:spPr>
          <a:xfrm flipH="1" flipV="1">
            <a:off x="5464082" y="3025682"/>
            <a:ext cx="1970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3"/>
            <a:endCxn id="28" idx="7"/>
          </p:cNvCxnSpPr>
          <p:nvPr/>
        </p:nvCxnSpPr>
        <p:spPr>
          <a:xfrm flipH="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7"/>
            <a:endCxn id="38" idx="3"/>
          </p:cNvCxnSpPr>
          <p:nvPr/>
        </p:nvCxnSpPr>
        <p:spPr>
          <a:xfrm flipV="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429000" y="6248400"/>
            <a:ext cx="457200" cy="4572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3200400" y="5486400"/>
            <a:ext cx="2743200" cy="1066800"/>
            <a:chOff x="3200400" y="5486400"/>
            <a:chExt cx="2743200" cy="1066800"/>
          </a:xfrm>
        </p:grpSpPr>
        <p:grpSp>
          <p:nvGrpSpPr>
            <p:cNvPr id="189" name="Group 188"/>
            <p:cNvGrpSpPr/>
            <p:nvPr/>
          </p:nvGrpSpPr>
          <p:grpSpPr>
            <a:xfrm>
              <a:off x="3200400" y="5486400"/>
              <a:ext cx="2743200" cy="1066800"/>
              <a:chOff x="3200400" y="5486400"/>
              <a:chExt cx="2743200" cy="1066800"/>
            </a:xfrm>
          </p:grpSpPr>
          <p:grpSp>
            <p:nvGrpSpPr>
              <p:cNvPr id="112" name="Group 111"/>
              <p:cNvGrpSpPr/>
              <p:nvPr/>
            </p:nvGrpSpPr>
            <p:grpSpPr>
              <a:xfrm>
                <a:off x="3200400" y="5540282"/>
                <a:ext cx="2743200" cy="1012918"/>
                <a:chOff x="2743200" y="5464082"/>
                <a:chExt cx="2743200" cy="1012918"/>
              </a:xfrm>
            </p:grpSpPr>
            <p:grpSp>
              <p:nvGrpSpPr>
                <p:cNvPr id="114" name="Group 152"/>
                <p:cNvGrpSpPr/>
                <p:nvPr/>
              </p:nvGrpSpPr>
              <p:grpSpPr>
                <a:xfrm>
                  <a:off x="2743200" y="5464082"/>
                  <a:ext cx="2743200" cy="1012918"/>
                  <a:chOff x="2743200" y="5464082"/>
                  <a:chExt cx="2743200" cy="1012918"/>
                </a:xfrm>
              </p:grpSpPr>
              <p:cxnSp>
                <p:nvCxnSpPr>
                  <p:cNvPr id="116" name="Straight Connector 115"/>
                  <p:cNvCxnSpPr>
                    <a:stCxn id="99" idx="5"/>
                    <a:endCxn id="104" idx="1"/>
                  </p:cNvCxnSpPr>
                  <p:nvPr/>
                </p:nvCxnSpPr>
                <p:spPr>
                  <a:xfrm>
                    <a:off x="2797082" y="59974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4" idx="7"/>
                    <a:endCxn id="106" idx="3"/>
                  </p:cNvCxnSpPr>
                  <p:nvPr/>
                </p:nvCxnSpPr>
                <p:spPr>
                  <a:xfrm flipV="1">
                    <a:off x="3254282" y="5921282"/>
                    <a:ext cx="1416236" cy="4256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9" idx="0"/>
                    <a:endCxn id="99" idx="4"/>
                  </p:cNvCxnSpPr>
                  <p:nvPr/>
                </p:nvCxnSpPr>
                <p:spPr>
                  <a:xfrm flipV="1">
                    <a:off x="2743200" y="6019800"/>
                    <a:ext cx="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4" idx="0"/>
                    <a:endCxn id="101" idx="3"/>
                  </p:cNvCxnSpPr>
                  <p:nvPr/>
                </p:nvCxnSpPr>
                <p:spPr>
                  <a:xfrm flipV="1">
                    <a:off x="3200400" y="5997482"/>
                    <a:ext cx="403318" cy="327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1" idx="2"/>
                    <a:endCxn id="99" idx="6"/>
                  </p:cNvCxnSpPr>
                  <p:nvPr/>
                </p:nvCxnSpPr>
                <p:spPr>
                  <a:xfrm flipH="1">
                    <a:off x="2819400" y="59436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9" idx="6"/>
                    <a:endCxn id="104" idx="2"/>
                  </p:cNvCxnSpPr>
                  <p:nvPr/>
                </p:nvCxnSpPr>
                <p:spPr>
                  <a:xfrm flipV="1">
                    <a:off x="2819400" y="6400800"/>
                    <a:ext cx="3048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1" idx="7"/>
                    <a:endCxn id="106" idx="1"/>
                  </p:cNvCxnSpPr>
                  <p:nvPr/>
                </p:nvCxnSpPr>
                <p:spPr>
                  <a:xfrm flipV="1">
                    <a:off x="3711482" y="5813518"/>
                    <a:ext cx="959036"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5" idx="0"/>
                    <a:endCxn id="106" idx="4"/>
                  </p:cNvCxnSpPr>
                  <p:nvPr/>
                </p:nvCxnSpPr>
                <p:spPr>
                  <a:xfrm flipV="1">
                    <a:off x="4419600" y="59436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8" idx="3"/>
                    <a:endCxn id="106" idx="0"/>
                  </p:cNvCxnSpPr>
                  <p:nvPr/>
                </p:nvCxnSpPr>
                <p:spPr>
                  <a:xfrm flipH="1">
                    <a:off x="4724400" y="54640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1" idx="2"/>
                    <a:endCxn id="106" idx="5"/>
                  </p:cNvCxnSpPr>
                  <p:nvPr/>
                </p:nvCxnSpPr>
                <p:spPr>
                  <a:xfrm flipH="1" flipV="1">
                    <a:off x="4778282" y="5921282"/>
                    <a:ext cx="6319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3" idx="3"/>
                    <a:endCxn id="106" idx="6"/>
                  </p:cNvCxnSpPr>
                  <p:nvPr/>
                </p:nvCxnSpPr>
                <p:spPr>
                  <a:xfrm flipH="1">
                    <a:off x="4800600" y="5692682"/>
                    <a:ext cx="4033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1" idx="0"/>
                    <a:endCxn id="103" idx="5"/>
                  </p:cNvCxnSpPr>
                  <p:nvPr/>
                </p:nvCxnSpPr>
                <p:spPr>
                  <a:xfrm flipH="1" flipV="1">
                    <a:off x="5311682" y="5692682"/>
                    <a:ext cx="174718" cy="174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7"/>
                  </p:cNvCxnSpPr>
                  <p:nvPr/>
                </p:nvCxnSpPr>
                <p:spPr>
                  <a:xfrm flipV="1">
                    <a:off x="4473482" y="6172200"/>
                    <a:ext cx="708118" cy="2509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8" idx="5"/>
                    <a:endCxn id="103" idx="1"/>
                  </p:cNvCxnSpPr>
                  <p:nvPr/>
                </p:nvCxnSpPr>
                <p:spPr>
                  <a:xfrm>
                    <a:off x="5006882" y="54640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a:stCxn id="105" idx="2"/>
                  <a:endCxn id="104" idx="5"/>
                </p:cNvCxnSpPr>
                <p:nvPr/>
              </p:nvCxnSpPr>
              <p:spPr>
                <a:xfrm flipH="1" flipV="1">
                  <a:off x="3254282" y="6454682"/>
                  <a:ext cx="1089118" cy="2231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a:stCxn id="108" idx="2"/>
                <a:endCxn id="101" idx="0"/>
              </p:cNvCxnSpPr>
              <p:nvPr/>
            </p:nvCxnSpPr>
            <p:spPr>
              <a:xfrm flipH="1">
                <a:off x="4114800" y="5486400"/>
                <a:ext cx="12192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a:stCxn id="190" idx="2"/>
              <a:endCxn id="106" idx="5"/>
            </p:cNvCxnSpPr>
            <p:nvPr/>
          </p:nvCxnSpPr>
          <p:spPr>
            <a:xfrm flipH="1" flipV="1">
              <a:off x="5235482" y="5997482"/>
              <a:ext cx="403318" cy="2509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7"/>
              <a:endCxn id="111" idx="3"/>
            </p:cNvCxnSpPr>
            <p:nvPr/>
          </p:nvCxnSpPr>
          <p:spPr>
            <a:xfrm flipV="1">
              <a:off x="5768882" y="6073682"/>
              <a:ext cx="1208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31242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386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638800" y="5638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81400" y="64008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8006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105400" y="58674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3340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1242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8674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5638800" y="6172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242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386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800" y="3124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1400" y="38862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006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105400" y="33528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3340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674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fade">
                                      <p:cBhvr>
                                        <p:cTn id="7" dur="500"/>
                                        <p:tgtEl>
                                          <p:spTgt spid="6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5"/>
                                        </p:tgtEl>
                                        <p:attrNameLst>
                                          <p:attrName>fillcolor</p:attrName>
                                        </p:attrNameLst>
                                      </p:cBhvr>
                                      <p:to>
                                        <a:srgbClr val="99FF33"/>
                                      </p:to>
                                    </p:animClr>
                                    <p:set>
                                      <p:cBhvr>
                                        <p:cTn id="38" dur="500" fill="hold"/>
                                        <p:tgtEl>
                                          <p:spTgt spid="35"/>
                                        </p:tgtEl>
                                        <p:attrNameLst>
                                          <p:attrName>fill.type</p:attrName>
                                        </p:attrNameLst>
                                      </p:cBhvr>
                                      <p:to>
                                        <p:strVal val="solid"/>
                                      </p:to>
                                    </p:set>
                                    <p:set>
                                      <p:cBhvr>
                                        <p:cTn id="39" dur="5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4"/>
                                        </p:tgtEl>
                                        <p:attrNameLst>
                                          <p:attrName>fillcolor</p:attrName>
                                        </p:attrNameLst>
                                      </p:cBhvr>
                                      <p:to>
                                        <a:schemeClr val="tx2"/>
                                      </p:to>
                                    </p:animClr>
                                    <p:set>
                                      <p:cBhvr>
                                        <p:cTn id="42" dur="500" fill="hold"/>
                                        <p:tgtEl>
                                          <p:spTgt spid="24"/>
                                        </p:tgtEl>
                                        <p:attrNameLst>
                                          <p:attrName>fill.type</p:attrName>
                                        </p:attrNameLst>
                                      </p:cBhvr>
                                      <p:to>
                                        <p:strVal val="solid"/>
                                      </p:to>
                                    </p:set>
                                    <p:set>
                                      <p:cBhvr>
                                        <p:cTn id="43" dur="500" fill="hold"/>
                                        <p:tgtEl>
                                          <p:spTgt spid="2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30"/>
                                        </p:tgtEl>
                                        <p:attrNameLst>
                                          <p:attrName>fillcolor</p:attrName>
                                        </p:attrNameLst>
                                      </p:cBhvr>
                                      <p:to>
                                        <a:schemeClr val="tx2"/>
                                      </p:to>
                                    </p:animClr>
                                    <p:set>
                                      <p:cBhvr>
                                        <p:cTn id="46" dur="500" fill="hold"/>
                                        <p:tgtEl>
                                          <p:spTgt spid="30"/>
                                        </p:tgtEl>
                                        <p:attrNameLst>
                                          <p:attrName>fill.type</p:attrName>
                                        </p:attrNameLst>
                                      </p:cBhvr>
                                      <p:to>
                                        <p:strVal val="solid"/>
                                      </p:to>
                                    </p:set>
                                    <p:set>
                                      <p:cBhvr>
                                        <p:cTn id="47" dur="500" fill="hold"/>
                                        <p:tgtEl>
                                          <p:spTgt spid="3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33"/>
                                        </p:tgtEl>
                                        <p:attrNameLst>
                                          <p:attrName>fillcolor</p:attrName>
                                        </p:attrNameLst>
                                      </p:cBhvr>
                                      <p:to>
                                        <a:schemeClr val="tx2"/>
                                      </p:to>
                                    </p:animClr>
                                    <p:set>
                                      <p:cBhvr>
                                        <p:cTn id="50" dur="500" fill="hold"/>
                                        <p:tgtEl>
                                          <p:spTgt spid="33"/>
                                        </p:tgtEl>
                                        <p:attrNameLst>
                                          <p:attrName>fill.type</p:attrName>
                                        </p:attrNameLst>
                                      </p:cBhvr>
                                      <p:to>
                                        <p:strVal val="solid"/>
                                      </p:to>
                                    </p:set>
                                    <p:set>
                                      <p:cBhvr>
                                        <p:cTn id="51" dur="500" fill="hold"/>
                                        <p:tgtEl>
                                          <p:spTgt spid="33"/>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23"/>
                                        </p:tgtEl>
                                        <p:attrNameLst>
                                          <p:attrName>fillcolor</p:attrName>
                                        </p:attrNameLst>
                                      </p:cBhvr>
                                      <p:to>
                                        <a:srgbClr val="99FF33"/>
                                      </p:to>
                                    </p:animClr>
                                    <p:set>
                                      <p:cBhvr>
                                        <p:cTn id="54" dur="500" fill="hold"/>
                                        <p:tgtEl>
                                          <p:spTgt spid="23"/>
                                        </p:tgtEl>
                                        <p:attrNameLst>
                                          <p:attrName>fill.type</p:attrName>
                                        </p:attrNameLst>
                                      </p:cBhvr>
                                      <p:to>
                                        <p:strVal val="solid"/>
                                      </p:to>
                                    </p:set>
                                    <p:set>
                                      <p:cBhvr>
                                        <p:cTn id="55" dur="500" fill="hold"/>
                                        <p:tgtEl>
                                          <p:spTgt spid="23"/>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27"/>
                                        </p:tgtEl>
                                        <p:attrNameLst>
                                          <p:attrName>fillcolor</p:attrName>
                                        </p:attrNameLst>
                                      </p:cBhvr>
                                      <p:to>
                                        <a:schemeClr val="accent2"/>
                                      </p:to>
                                    </p:animClr>
                                    <p:set>
                                      <p:cBhvr>
                                        <p:cTn id="58" dur="500" fill="hold"/>
                                        <p:tgtEl>
                                          <p:spTgt spid="27"/>
                                        </p:tgtEl>
                                        <p:attrNameLst>
                                          <p:attrName>fill.type</p:attrName>
                                        </p:attrNameLst>
                                      </p:cBhvr>
                                      <p:to>
                                        <p:strVal val="solid"/>
                                      </p:to>
                                    </p:set>
                                    <p:set>
                                      <p:cBhvr>
                                        <p:cTn id="59" dur="500" fill="hold"/>
                                        <p:tgtEl>
                                          <p:spTgt spid="2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8"/>
                                        </p:tgtEl>
                                        <p:attrNameLst>
                                          <p:attrName>fillcolor</p:attrName>
                                        </p:attrNameLst>
                                      </p:cBhvr>
                                      <p:to>
                                        <a:schemeClr val="accent2"/>
                                      </p:to>
                                    </p:animClr>
                                    <p:set>
                                      <p:cBhvr>
                                        <p:cTn id="62" dur="500" fill="hold"/>
                                        <p:tgtEl>
                                          <p:spTgt spid="38"/>
                                        </p:tgtEl>
                                        <p:attrNameLst>
                                          <p:attrName>fill.type</p:attrName>
                                        </p:attrNameLst>
                                      </p:cBhvr>
                                      <p:to>
                                        <p:strVal val="solid"/>
                                      </p:to>
                                    </p:set>
                                    <p:set>
                                      <p:cBhvr>
                                        <p:cTn id="63" dur="500" fill="hold"/>
                                        <p:tgtEl>
                                          <p:spTgt spid="38"/>
                                        </p:tgtEl>
                                        <p:attrNameLst>
                                          <p:attrName>fill.on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2" end="2"/>
                                            </p:txEl>
                                          </p:spTgt>
                                        </p:tgtEl>
                                        <p:attrNameLst>
                                          <p:attrName>style.visibility</p:attrName>
                                        </p:attrNameLst>
                                      </p:cBhvr>
                                      <p:to>
                                        <p:strVal val="visible"/>
                                      </p:to>
                                    </p:set>
                                    <p:animEffect transition="in" filter="fade">
                                      <p:cBhvr>
                                        <p:cTn id="71" dur="500"/>
                                        <p:tgtEl>
                                          <p:spTgt spid="62">
                                            <p:txEl>
                                              <p:pRg st="2" end="2"/>
                                            </p:txEl>
                                          </p:spTgt>
                                        </p:tgtEl>
                                      </p:cBhvr>
                                    </p:animEffect>
                                  </p:childTnLst>
                                </p:cTn>
                              </p:par>
                              <p:par>
                                <p:cTn id="72" presetID="10" presetClass="exit" presetSubtype="0" fill="hold" grpId="1" nodeType="withEffect">
                                  <p:stCondLst>
                                    <p:cond delay="0"/>
                                  </p:stCondLst>
                                  <p:childTnLst>
                                    <p:animEffect transition="out" filter="fade">
                                      <p:cBhvr>
                                        <p:cTn id="73" dur="500"/>
                                        <p:tgtEl>
                                          <p:spTgt spid="79"/>
                                        </p:tgtEl>
                                      </p:cBhvr>
                                    </p:animEffect>
                                    <p:set>
                                      <p:cBhvr>
                                        <p:cTn id="74" dur="1" fill="hold">
                                          <p:stCondLst>
                                            <p:cond delay="499"/>
                                          </p:stCondLst>
                                        </p:cTn>
                                        <p:tgtEl>
                                          <p:spTgt spid="79"/>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tx2"/>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38"/>
                                        </p:tgtEl>
                                        <p:attrNameLst>
                                          <p:attrName>fillcolor</p:attrName>
                                        </p:attrNameLst>
                                      </p:cBhvr>
                                      <p:to>
                                        <a:schemeClr val="tx2"/>
                                      </p:to>
                                    </p:animClr>
                                    <p:set>
                                      <p:cBhvr>
                                        <p:cTn id="81" dur="500" fill="hold"/>
                                        <p:tgtEl>
                                          <p:spTgt spid="38"/>
                                        </p:tgtEl>
                                        <p:attrNameLst>
                                          <p:attrName>fill.type</p:attrName>
                                        </p:attrNameLst>
                                      </p:cBhvr>
                                      <p:to>
                                        <p:strVal val="solid"/>
                                      </p:to>
                                    </p:set>
                                    <p:set>
                                      <p:cBhvr>
                                        <p:cTn id="82" dur="500" fill="hold"/>
                                        <p:tgtEl>
                                          <p:spTgt spid="38"/>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7"/>
                                        </p:tgtEl>
                                        <p:attrNameLst>
                                          <p:attrName>fillcolor</p:attrName>
                                        </p:attrNameLst>
                                      </p:cBhvr>
                                      <p:to>
                                        <a:schemeClr val="tx2"/>
                                      </p:to>
                                    </p:animClr>
                                    <p:set>
                                      <p:cBhvr>
                                        <p:cTn id="85" dur="500" fill="hold"/>
                                        <p:tgtEl>
                                          <p:spTgt spid="27"/>
                                        </p:tgtEl>
                                        <p:attrNameLst>
                                          <p:attrName>fill.type</p:attrName>
                                        </p:attrNameLst>
                                      </p:cBhvr>
                                      <p:to>
                                        <p:strVal val="solid"/>
                                      </p:to>
                                    </p:set>
                                    <p:set>
                                      <p:cBhvr>
                                        <p:cTn id="86" dur="500" fill="hold"/>
                                        <p:tgtEl>
                                          <p:spTgt spid="27"/>
                                        </p:tgtEl>
                                        <p:attrNameLst>
                                          <p:attrName>fill.on</p:attrName>
                                        </p:attrNameLst>
                                      </p:cBhvr>
                                      <p:to>
                                        <p:strVal val="true"/>
                                      </p:to>
                                    </p:set>
                                  </p:childTnLst>
                                </p:cTn>
                              </p:par>
                              <p:par>
                                <p:cTn id="87" presetID="10" presetClass="exit" presetSubtype="0" fill="hold" nodeType="withEffect">
                                  <p:stCondLst>
                                    <p:cond delay="0"/>
                                  </p:stCondLst>
                                  <p:childTnLst>
                                    <p:animEffect transition="out" filter="fade">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4"/>
                                        </p:tgtEl>
                                      </p:cBhvr>
                                    </p:animEffect>
                                    <p:set>
                                      <p:cBhvr>
                                        <p:cTn id="92" dur="1" fill="hold">
                                          <p:stCondLst>
                                            <p:cond delay="499"/>
                                          </p:stCondLst>
                                        </p:cTn>
                                        <p:tgtEl>
                                          <p:spTgt spid="6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500"/>
                                        <p:tgtEl>
                                          <p:spTgt spid="121"/>
                                        </p:tgtEl>
                                      </p:cBhvr>
                                    </p:animEffect>
                                  </p:childTnLst>
                                </p:cTn>
                              </p:par>
                              <p:par>
                                <p:cTn id="103" presetID="10"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1">
                                            <p:txEl>
                                              <p:pRg st="1" end="1"/>
                                            </p:txEl>
                                          </p:spTgt>
                                        </p:tgtEl>
                                        <p:attrNameLst>
                                          <p:attrName>style.visibility</p:attrName>
                                        </p:attrNameLst>
                                      </p:cBhvr>
                                      <p:to>
                                        <p:strVal val="visible"/>
                                      </p:to>
                                    </p:set>
                                    <p:animEffect transition="in" filter="fade">
                                      <p:cBhvr>
                                        <p:cTn id="110" dur="500"/>
                                        <p:tgtEl>
                                          <p:spTgt spid="61">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fade">
                                      <p:cBhvr>
                                        <p:cTn id="113" dur="500"/>
                                        <p:tgtEl>
                                          <p:spTgt spid="19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109"/>
                                        </p:tgtEl>
                                        <p:attrNameLst>
                                          <p:attrName>fillcolor</p:attrName>
                                        </p:attrNameLst>
                                      </p:cBhvr>
                                      <p:to>
                                        <a:schemeClr val="tx2"/>
                                      </p:to>
                                    </p:animClr>
                                    <p:set>
                                      <p:cBhvr>
                                        <p:cTn id="118" dur="500" fill="hold"/>
                                        <p:tgtEl>
                                          <p:spTgt spid="109"/>
                                        </p:tgtEl>
                                        <p:attrNameLst>
                                          <p:attrName>fill.type</p:attrName>
                                        </p:attrNameLst>
                                      </p:cBhvr>
                                      <p:to>
                                        <p:strVal val="solid"/>
                                      </p:to>
                                    </p:set>
                                    <p:set>
                                      <p:cBhvr>
                                        <p:cTn id="119" dur="500" fill="hold"/>
                                        <p:tgtEl>
                                          <p:spTgt spid="109"/>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500" fill="hold"/>
                                        <p:tgtEl>
                                          <p:spTgt spid="99"/>
                                        </p:tgtEl>
                                        <p:attrNameLst>
                                          <p:attrName>fillcolor</p:attrName>
                                        </p:attrNameLst>
                                      </p:cBhvr>
                                      <p:to>
                                        <a:schemeClr val="tx2"/>
                                      </p:to>
                                    </p:animClr>
                                    <p:set>
                                      <p:cBhvr>
                                        <p:cTn id="122" dur="500" fill="hold"/>
                                        <p:tgtEl>
                                          <p:spTgt spid="99"/>
                                        </p:tgtEl>
                                        <p:attrNameLst>
                                          <p:attrName>fill.type</p:attrName>
                                        </p:attrNameLst>
                                      </p:cBhvr>
                                      <p:to>
                                        <p:strVal val="solid"/>
                                      </p:to>
                                    </p:set>
                                    <p:set>
                                      <p:cBhvr>
                                        <p:cTn id="123" dur="500" fill="hold"/>
                                        <p:tgtEl>
                                          <p:spTgt spid="99"/>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101"/>
                                        </p:tgtEl>
                                        <p:attrNameLst>
                                          <p:attrName>fillcolor</p:attrName>
                                        </p:attrNameLst>
                                      </p:cBhvr>
                                      <p:to>
                                        <a:schemeClr val="tx2"/>
                                      </p:to>
                                    </p:animClr>
                                    <p:set>
                                      <p:cBhvr>
                                        <p:cTn id="126" dur="500" fill="hold"/>
                                        <p:tgtEl>
                                          <p:spTgt spid="101"/>
                                        </p:tgtEl>
                                        <p:attrNameLst>
                                          <p:attrName>fill.type</p:attrName>
                                        </p:attrNameLst>
                                      </p:cBhvr>
                                      <p:to>
                                        <p:strVal val="solid"/>
                                      </p:to>
                                    </p:set>
                                    <p:set>
                                      <p:cBhvr>
                                        <p:cTn id="127" dur="500" fill="hold"/>
                                        <p:tgtEl>
                                          <p:spTgt spid="10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105"/>
                                        </p:tgtEl>
                                        <p:attrNameLst>
                                          <p:attrName>fillcolor</p:attrName>
                                        </p:attrNameLst>
                                      </p:cBhvr>
                                      <p:to>
                                        <a:schemeClr val="tx2"/>
                                      </p:to>
                                    </p:animClr>
                                    <p:set>
                                      <p:cBhvr>
                                        <p:cTn id="130" dur="500" fill="hold"/>
                                        <p:tgtEl>
                                          <p:spTgt spid="105"/>
                                        </p:tgtEl>
                                        <p:attrNameLst>
                                          <p:attrName>fill.type</p:attrName>
                                        </p:attrNameLst>
                                      </p:cBhvr>
                                      <p:to>
                                        <p:strVal val="solid"/>
                                      </p:to>
                                    </p:set>
                                    <p:set>
                                      <p:cBhvr>
                                        <p:cTn id="131" dur="500" fill="hold"/>
                                        <p:tgtEl>
                                          <p:spTgt spid="105"/>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6"/>
                                        </p:tgtEl>
                                        <p:attrNameLst>
                                          <p:attrName>fillcolor</p:attrName>
                                        </p:attrNameLst>
                                      </p:cBhvr>
                                      <p:to>
                                        <a:schemeClr val="tx2"/>
                                      </p:to>
                                    </p:animClr>
                                    <p:set>
                                      <p:cBhvr>
                                        <p:cTn id="134" dur="500" fill="hold"/>
                                        <p:tgtEl>
                                          <p:spTgt spid="106"/>
                                        </p:tgtEl>
                                        <p:attrNameLst>
                                          <p:attrName>fill.type</p:attrName>
                                        </p:attrNameLst>
                                      </p:cBhvr>
                                      <p:to>
                                        <p:strVal val="solid"/>
                                      </p:to>
                                    </p:set>
                                    <p:set>
                                      <p:cBhvr>
                                        <p:cTn id="135" dur="500" fill="hold"/>
                                        <p:tgtEl>
                                          <p:spTgt spid="106"/>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08"/>
                                        </p:tgtEl>
                                        <p:attrNameLst>
                                          <p:attrName>fillcolor</p:attrName>
                                        </p:attrNameLst>
                                      </p:cBhvr>
                                      <p:to>
                                        <a:schemeClr val="tx2"/>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03"/>
                                        </p:tgtEl>
                                        <p:attrNameLst>
                                          <p:attrName>fillcolor</p:attrName>
                                        </p:attrNameLst>
                                      </p:cBhvr>
                                      <p:to>
                                        <a:schemeClr val="tx2"/>
                                      </p:to>
                                    </p:animClr>
                                    <p:set>
                                      <p:cBhvr>
                                        <p:cTn id="142" dur="500" fill="hold"/>
                                        <p:tgtEl>
                                          <p:spTgt spid="103"/>
                                        </p:tgtEl>
                                        <p:attrNameLst>
                                          <p:attrName>fill.type</p:attrName>
                                        </p:attrNameLst>
                                      </p:cBhvr>
                                      <p:to>
                                        <p:strVal val="solid"/>
                                      </p:to>
                                    </p:set>
                                    <p:set>
                                      <p:cBhvr>
                                        <p:cTn id="143" dur="500" fill="hold"/>
                                        <p:tgtEl>
                                          <p:spTgt spid="10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1"/>
                                        </p:tgtEl>
                                        <p:attrNameLst>
                                          <p:attrName>fillcolor</p:attrName>
                                        </p:attrNameLst>
                                      </p:cBhvr>
                                      <p:to>
                                        <a:schemeClr val="tx2"/>
                                      </p:to>
                                    </p:animClr>
                                    <p:set>
                                      <p:cBhvr>
                                        <p:cTn id="146" dur="500" fill="hold"/>
                                        <p:tgtEl>
                                          <p:spTgt spid="111"/>
                                        </p:tgtEl>
                                        <p:attrNameLst>
                                          <p:attrName>fill.type</p:attrName>
                                        </p:attrNameLst>
                                      </p:cBhvr>
                                      <p:to>
                                        <p:strVal val="solid"/>
                                      </p:to>
                                    </p:set>
                                    <p:set>
                                      <p:cBhvr>
                                        <p:cTn id="147" dur="500" fill="hold"/>
                                        <p:tgtEl>
                                          <p:spTgt spid="111"/>
                                        </p:tgtEl>
                                        <p:attrNameLst>
                                          <p:attrName>fill.on</p:attrName>
                                        </p:attrNameLst>
                                      </p:cBhvr>
                                      <p:to>
                                        <p:strVal val="true"/>
                                      </p:to>
                                    </p:set>
                                  </p:childTnLst>
                                </p:cTn>
                              </p:par>
                              <p:par>
                                <p:cTn id="148" presetID="7" presetClass="emph" presetSubtype="2" fill="hold" nodeType="withEffect">
                                  <p:stCondLst>
                                    <p:cond delay="0"/>
                                  </p:stCondLst>
                                  <p:childTnLst>
                                    <p:animClr clrSpc="rgb" dir="cw">
                                      <p:cBhvr>
                                        <p:cTn id="149" dur="500" fill="hold"/>
                                        <p:tgtEl>
                                          <p:spTgt spid="104"/>
                                        </p:tgtEl>
                                        <p:attrNameLst>
                                          <p:attrName>stroke.color</p:attrName>
                                        </p:attrNameLst>
                                      </p:cBhvr>
                                      <p:to>
                                        <a:schemeClr val="bg1"/>
                                      </p:to>
                                    </p:animClr>
                                    <p:set>
                                      <p:cBhvr>
                                        <p:cTn id="150" dur="500" fill="hold"/>
                                        <p:tgtEl>
                                          <p:spTgt spid="104"/>
                                        </p:tgtEl>
                                        <p:attrNameLst>
                                          <p:attrName>stroke.on</p:attrName>
                                        </p:attrNameLst>
                                      </p:cBhvr>
                                      <p:to>
                                        <p:strVal val="true"/>
                                      </p:to>
                                    </p:set>
                                  </p:childTnLst>
                                </p:cTn>
                              </p:par>
                              <p:par>
                                <p:cTn id="151" presetID="1" presetClass="emph" presetSubtype="2" fill="hold" nodeType="withEffect">
                                  <p:stCondLst>
                                    <p:cond delay="0"/>
                                  </p:stCondLst>
                                  <p:childTnLst>
                                    <p:animClr clrSpc="rgb" dir="cw">
                                      <p:cBhvr>
                                        <p:cTn id="152" dur="500" fill="hold"/>
                                        <p:tgtEl>
                                          <p:spTgt spid="104"/>
                                        </p:tgtEl>
                                        <p:attrNameLst>
                                          <p:attrName>fillcolor</p:attrName>
                                        </p:attrNameLst>
                                      </p:cBhvr>
                                      <p:to>
                                        <a:schemeClr val="tx2"/>
                                      </p:to>
                                    </p:animClr>
                                    <p:set>
                                      <p:cBhvr>
                                        <p:cTn id="153" dur="500" fill="hold"/>
                                        <p:tgtEl>
                                          <p:spTgt spid="104"/>
                                        </p:tgtEl>
                                        <p:attrNameLst>
                                          <p:attrName>fill.type</p:attrName>
                                        </p:attrNameLst>
                                      </p:cBhvr>
                                      <p:to>
                                        <p:strVal val="solid"/>
                                      </p:to>
                                    </p:set>
                                    <p:set>
                                      <p:cBhvr>
                                        <p:cTn id="154" dur="500" fill="hold"/>
                                        <p:tgtEl>
                                          <p:spTgt spid="104"/>
                                        </p:tgtEl>
                                        <p:attrNameLst>
                                          <p:attrName>fill.on</p:attrName>
                                        </p:attrNameLst>
                                      </p:cBhvr>
                                      <p:to>
                                        <p:strVal val="true"/>
                                      </p:to>
                                    </p:se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fade">
                                      <p:cBhvr>
                                        <p:cTn id="158" dur="500"/>
                                        <p:tgtEl>
                                          <p:spTgt spid="185"/>
                                        </p:tgtEl>
                                      </p:cBhvr>
                                    </p:animEffect>
                                  </p:childTnLst>
                                </p:cTn>
                              </p:par>
                              <p:par>
                                <p:cTn id="159" presetID="1" presetClass="emph" presetSubtype="2" fill="hold" nodeType="withEffect">
                                  <p:stCondLst>
                                    <p:cond delay="0"/>
                                  </p:stCondLst>
                                  <p:childTnLst>
                                    <p:animClr clrSpc="rgb" dir="cw">
                                      <p:cBhvr>
                                        <p:cTn id="160" dur="500" fill="hold"/>
                                        <p:tgtEl>
                                          <p:spTgt spid="190"/>
                                        </p:tgtEl>
                                        <p:attrNameLst>
                                          <p:attrName>fillcolor</p:attrName>
                                        </p:attrNameLst>
                                      </p:cBhvr>
                                      <p:to>
                                        <a:schemeClr val="tx2"/>
                                      </p:to>
                                    </p:animClr>
                                    <p:set>
                                      <p:cBhvr>
                                        <p:cTn id="161" dur="500" fill="hold"/>
                                        <p:tgtEl>
                                          <p:spTgt spid="190"/>
                                        </p:tgtEl>
                                        <p:attrNameLst>
                                          <p:attrName>fill.type</p:attrName>
                                        </p:attrNameLst>
                                      </p:cBhvr>
                                      <p:to>
                                        <p:strVal val="solid"/>
                                      </p:to>
                                    </p:set>
                                    <p:set>
                                      <p:cBhvr>
                                        <p:cTn id="162" dur="500" fill="hold"/>
                                        <p:tgtEl>
                                          <p:spTgt spid="19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8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8278192</TotalTime>
  <Words>9697</Words>
  <Application>Microsoft Office PowerPoint</Application>
  <PresentationFormat>On-screen Show (4:3)</PresentationFormat>
  <Paragraphs>2054</Paragraphs>
  <Slides>108</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Arial</vt:lpstr>
      <vt:lpstr>Arial Black</vt:lpstr>
      <vt:lpstr>Calibri</vt:lpstr>
      <vt:lpstr>Cambria Math</vt:lpstr>
      <vt:lpstr>Courier New</vt:lpstr>
      <vt:lpstr>Franklin Gothic Book</vt:lpstr>
      <vt:lpstr>Franklin Gothic Medium</vt:lpstr>
      <vt:lpstr>Franklin Gothic Medium (Headings)</vt:lpstr>
      <vt:lpstr>Times New Roman</vt:lpstr>
      <vt:lpstr>Office Theme</vt:lpstr>
      <vt:lpstr>PowerPoint Presentation</vt:lpstr>
      <vt:lpstr>Problem Space Description</vt:lpstr>
      <vt:lpstr>Problem Space Description</vt:lpstr>
      <vt:lpstr>Problem Space Description</vt:lpstr>
      <vt:lpstr>Problem Space Description</vt:lpstr>
      <vt:lpstr>Sampling Publications</vt:lpstr>
      <vt:lpstr>Modeling Publications</vt:lpstr>
      <vt:lpstr>Analysis Publications</vt:lpstr>
      <vt:lpstr>Application/Decision Publications</vt:lpstr>
      <vt:lpstr>Contributions</vt:lpstr>
      <vt:lpstr>Topology Can Be Used at All Stages</vt:lpstr>
      <vt:lpstr>Background: Topology</vt:lpstr>
      <vt:lpstr>Background: Morse Theory</vt:lpstr>
      <vt:lpstr>Background: Morse-Smale Complex</vt:lpstr>
      <vt:lpstr>Computing the Morse Complex</vt:lpstr>
      <vt:lpstr>Computing the Morse Complex</vt:lpstr>
      <vt:lpstr>Approximating the Morse Complex</vt:lpstr>
      <vt:lpstr>Approximating the Morse Complex</vt:lpstr>
      <vt:lpstr>Approximating the Morse Complex</vt:lpstr>
      <vt:lpstr>Definition of Persistence</vt:lpstr>
      <vt:lpstr>Sampling Contributions</vt:lpstr>
      <vt:lpstr>Challenges in Sampling Experimental Spaces</vt:lpstr>
      <vt:lpstr>Changing the Adaptive Sampling Cycle</vt:lpstr>
      <vt:lpstr>Comparing Scoring Methods</vt:lpstr>
      <vt:lpstr>Comparing Scoring Methods</vt:lpstr>
      <vt:lpstr>Limit Surface Restricted Adaptive Sampling</vt:lpstr>
      <vt:lpstr>Pipelines for Limit Surface Adaptive Sampling</vt:lpstr>
      <vt:lpstr>Topology-Aware Limit Surface Adaptive Sampling</vt:lpstr>
      <vt:lpstr>Topology Finds What Traditional Techniques Miss</vt:lpstr>
      <vt:lpstr>Analysis Contributions</vt:lpstr>
      <vt:lpstr>Previous Work of Sensitivity Analysis in Visualization</vt:lpstr>
      <vt:lpstr>We Can Use Topology for Structured SA</vt:lpstr>
      <vt:lpstr>SA Anomaly in Nuclear Fuel Simulations</vt:lpstr>
      <vt:lpstr>Morse-Smale Approximation Errors</vt:lpstr>
      <vt:lpstr>Morse-Smale Approximation Errors</vt:lpstr>
      <vt:lpstr>Morse-Smale Approximation Errors</vt:lpstr>
      <vt:lpstr>PowerPoint Presentation</vt:lpstr>
      <vt:lpstr>PowerPoint Presentation</vt:lpstr>
      <vt:lpstr>Model 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Proposed Graph Changes</vt:lpstr>
      <vt:lpstr>GPU Performance Gains</vt:lpstr>
      <vt:lpstr>Case Study: Topological Stability</vt:lpstr>
      <vt:lpstr>Yao Graphs are Competitive (and Performant)</vt:lpstr>
      <vt:lpstr>PowerPoint Presentation</vt:lpstr>
      <vt:lpstr>Acknowledgments</vt:lpstr>
      <vt:lpstr>BACKUPS</vt:lpstr>
      <vt:lpstr>Nuclear Fuel Problem Statement</vt:lpstr>
      <vt:lpstr>PowerPoint Presentation</vt:lpstr>
      <vt:lpstr>PowerPoint Presentation</vt:lpstr>
      <vt:lpstr>PowerPoint Presentation</vt:lpstr>
      <vt:lpstr>PowerPoint Presentation</vt:lpstr>
      <vt:lpstr>PowerPoint Presentation</vt:lpstr>
      <vt:lpstr>PowerPoint Presentation</vt:lpstr>
      <vt:lpstr>Case Study: Classification Training Reduction</vt:lpstr>
      <vt:lpstr>Case Study: Classification Training Reduction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1: 2D Graph Quality</vt:lpstr>
      <vt:lpstr>Case Study 1: 2D Graph Quality</vt:lpstr>
      <vt:lpstr>Performance Metric Definition</vt:lpstr>
      <vt:lpstr>Performance Metric Definition</vt:lpstr>
      <vt:lpstr>PowerPoint Presentation</vt:lpstr>
      <vt:lpstr>Measuring Accuracy using Information Theory</vt:lpstr>
      <vt:lpstr>Measuring Accuracy using Information Theory</vt:lpstr>
      <vt:lpstr>Yao Graphs are Competitive (and Performant)</vt:lpstr>
      <vt:lpstr>Yao Graphs are Competitive (and Performant)</vt:lpstr>
      <vt:lpstr>Trash Heap</vt:lpstr>
      <vt:lpstr>Contributions: Publications</vt:lpstr>
      <vt:lpstr>Problem Space Description</vt:lpstr>
      <vt:lpstr>Exploiting Parallelism with Candidate Selection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608</cp:revision>
  <dcterms:created xsi:type="dcterms:W3CDTF">2016-04-07T22:36:29Z</dcterms:created>
  <dcterms:modified xsi:type="dcterms:W3CDTF">2019-05-03T22:19:12Z</dcterms:modified>
</cp:coreProperties>
</file>